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9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Lst>
  <p:sldSz cx="9144000" cy="5143500" type="screen16x9"/>
  <p:notesSz cx="6858000" cy="9144000"/>
  <p:embeddedFontLst>
    <p:embeddedFont>
      <p:font typeface="Arimo" panose="020B0604020202020204" charset="0"/>
      <p:regular r:id="rId92"/>
      <p:bold r:id="rId93"/>
      <p:italic r:id="rId94"/>
      <p:boldItalic r:id="rId95"/>
    </p:embeddedFont>
    <p:embeddedFont>
      <p:font typeface="Nunito" pitchFamily="2" charset="0"/>
      <p:regular r:id="rId96"/>
      <p:bold r:id="rId97"/>
      <p:italic r:id="rId98"/>
      <p:boldItalic r:id="rId99"/>
    </p:embeddedFont>
    <p:embeddedFont>
      <p:font typeface="Open Sans" panose="020B0606030504020204" pitchFamily="34" charset="0"/>
      <p:regular r:id="rId100"/>
      <p:bold r:id="rId101"/>
      <p:italic r:id="rId102"/>
      <p:boldItalic r:id="rId103"/>
    </p:embeddedFont>
    <p:embeddedFont>
      <p:font typeface="Open Sans Light" panose="020B0306030504020204" pitchFamily="34" charset="0"/>
      <p:regular r:id="rId104"/>
      <p:bold r:id="rId105"/>
      <p:italic r:id="rId106"/>
      <p:boldItalic r:id="rId107"/>
    </p:embeddedFont>
    <p:embeddedFont>
      <p:font typeface="Roboto" panose="02000000000000000000" pitchFamily="2"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A37ABA-00F6-42DD-8F87-259B85D7037D}">
  <a:tblStyle styleId="{B4A37ABA-00F6-42DD-8F87-259B85D703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font" Target="fonts/font1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9.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edikt Perak" userId="f6498198-42b9-448c-a8e5-4f4561a25565" providerId="ADAL" clId="{B87516B5-C9BC-4ADF-85A7-8294F8F446EE}"/>
    <pc:docChg chg="undo custSel modSld">
      <pc:chgData name="Benedikt Perak" userId="f6498198-42b9-448c-a8e5-4f4561a25565" providerId="ADAL" clId="{B87516B5-C9BC-4ADF-85A7-8294F8F446EE}" dt="2024-11-23T07:15:47.621" v="9" actId="478"/>
      <pc:docMkLst>
        <pc:docMk/>
      </pc:docMkLst>
      <pc:sldChg chg="addSp delSp mod">
        <pc:chgData name="Benedikt Perak" userId="f6498198-42b9-448c-a8e5-4f4561a25565" providerId="ADAL" clId="{B87516B5-C9BC-4ADF-85A7-8294F8F446EE}" dt="2024-11-23T07:15:46.425" v="5" actId="478"/>
        <pc:sldMkLst>
          <pc:docMk/>
          <pc:sldMk cId="0" sldId="258"/>
        </pc:sldMkLst>
        <pc:picChg chg="add del">
          <ac:chgData name="Benedikt Perak" userId="f6498198-42b9-448c-a8e5-4f4561a25565" providerId="ADAL" clId="{B87516B5-C9BC-4ADF-85A7-8294F8F446EE}" dt="2024-11-23T07:15:46.425" v="5" actId="478"/>
          <ac:picMkLst>
            <pc:docMk/>
            <pc:sldMk cId="0" sldId="258"/>
            <ac:picMk id="105" creationId="{00000000-0000-0000-0000-000000000000}"/>
          </ac:picMkLst>
        </pc:picChg>
      </pc:sldChg>
      <pc:sldChg chg="addSp delSp modSp mod">
        <pc:chgData name="Benedikt Perak" userId="f6498198-42b9-448c-a8e5-4f4561a25565" providerId="ADAL" clId="{B87516B5-C9BC-4ADF-85A7-8294F8F446EE}" dt="2024-11-23T07:15:47.305" v="8" actId="478"/>
        <pc:sldMkLst>
          <pc:docMk/>
          <pc:sldMk cId="0" sldId="259"/>
        </pc:sldMkLst>
        <pc:spChg chg="add del mod">
          <ac:chgData name="Benedikt Perak" userId="f6498198-42b9-448c-a8e5-4f4561a25565" providerId="ADAL" clId="{B87516B5-C9BC-4ADF-85A7-8294F8F446EE}" dt="2024-11-23T07:15:46.946" v="7" actId="6549"/>
          <ac:spMkLst>
            <pc:docMk/>
            <pc:sldMk cId="0" sldId="259"/>
            <ac:spMk id="121" creationId="{00000000-0000-0000-0000-000000000000}"/>
          </ac:spMkLst>
        </pc:spChg>
        <pc:picChg chg="add del">
          <ac:chgData name="Benedikt Perak" userId="f6498198-42b9-448c-a8e5-4f4561a25565" providerId="ADAL" clId="{B87516B5-C9BC-4ADF-85A7-8294F8F446EE}" dt="2024-11-23T07:15:47.305" v="8" actId="478"/>
          <ac:picMkLst>
            <pc:docMk/>
            <pc:sldMk cId="0" sldId="259"/>
            <ac:picMk id="122" creationId="{00000000-0000-0000-0000-000000000000}"/>
          </ac:picMkLst>
        </pc:picChg>
      </pc:sldChg>
      <pc:sldChg chg="addSp delSp mod">
        <pc:chgData name="Benedikt Perak" userId="f6498198-42b9-448c-a8e5-4f4561a25565" providerId="ADAL" clId="{B87516B5-C9BC-4ADF-85A7-8294F8F446EE}" dt="2024-11-23T07:15:47.621" v="9" actId="478"/>
        <pc:sldMkLst>
          <pc:docMk/>
          <pc:sldMk cId="0" sldId="260"/>
        </pc:sldMkLst>
        <pc:picChg chg="add del">
          <ac:chgData name="Benedikt Perak" userId="f6498198-42b9-448c-a8e5-4f4561a25565" providerId="ADAL" clId="{B87516B5-C9BC-4ADF-85A7-8294F8F446EE}" dt="2024-11-23T07:15:47.621" v="9" actId="478"/>
          <ac:picMkLst>
            <pc:docMk/>
            <pc:sldMk cId="0" sldId="260"/>
            <ac:picMk id="13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09a886580b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09a886580b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ddd0ee9d2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ddd0ee9d2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dd98402f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dd98402f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ddd0ee9d2d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ddd0ee9d2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ddd0ee9d2d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ddd0ee9d2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d98402faf_0_49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2dd98402faf_0_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dd98402faf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dd98402faf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dd978beca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dd978bec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dd98402fa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dd98402f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09a886580b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09a886580b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09a886580b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09a886580b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e66aa536bd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e66aa536bd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e66aa536bd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e66aa536bd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e66aa536bd_0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e66aa536bd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d98402faf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d98402faf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dd98402fa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dd98402fa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dd98402faf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dd98402fa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dd98402faf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dd98402fa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dd98402faf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dd98402faf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09a886580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09a886580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09a886580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09a886580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d98402faf_0_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2dd98402faf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dd978becae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dd978beca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dd98402faf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dd98402faf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09a886580b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09a886580b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c9544f1901_0_495:notes"/>
          <p:cNvSpPr txBox="1">
            <a:spLocks noGrp="1"/>
          </p:cNvSpPr>
          <p:nvPr>
            <p:ph type="body" idx="1"/>
          </p:nvPr>
        </p:nvSpPr>
        <p:spPr>
          <a:xfrm>
            <a:off x="685316" y="4400602"/>
            <a:ext cx="54873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g2c9544f1901_0_495:notes"/>
          <p:cNvSpPr>
            <a:spLocks noGrp="1" noRot="1" noChangeAspect="1"/>
          </p:cNvSpPr>
          <p:nvPr>
            <p:ph type="sldImg" idx="2"/>
          </p:nvPr>
        </p:nvSpPr>
        <p:spPr>
          <a:xfrm>
            <a:off x="417009" y="1143186"/>
            <a:ext cx="602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09a886580b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09a886580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094b1e698b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094b1e698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09a886580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09a886580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094b1e698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094b1e698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094b1e698b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094b1e698b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e66aa536b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e66aa536b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e66aa536b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e66aa536b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dd0ee9d2d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dd0ee9d2d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c9544f1901_0_579:notes"/>
          <p:cNvSpPr txBox="1">
            <a:spLocks noGrp="1"/>
          </p:cNvSpPr>
          <p:nvPr>
            <p:ph type="body" idx="1"/>
          </p:nvPr>
        </p:nvSpPr>
        <p:spPr>
          <a:xfrm>
            <a:off x="685316" y="4400602"/>
            <a:ext cx="54873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g2c9544f1901_0_579:notes"/>
          <p:cNvSpPr>
            <a:spLocks noGrp="1" noRot="1" noChangeAspect="1"/>
          </p:cNvSpPr>
          <p:nvPr>
            <p:ph type="sldImg" idx="2"/>
          </p:nvPr>
        </p:nvSpPr>
        <p:spPr>
          <a:xfrm>
            <a:off x="417009" y="1143186"/>
            <a:ext cx="602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09a886580b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09a886580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e66aa536b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e66aa536b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ddd0ee9d2d_0_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ddd0ee9d2d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09a886580b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09a886580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c9544f1901_0_9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c9544f1901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09a886580b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309a886580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09a886580b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09a886580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09a886580b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309a886580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e66aa536b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66aa536b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09a886580b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09a886580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e66aa536bd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e66aa536bd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309a886580b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09a886580b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09a886580b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09a886580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e66aa536bd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e66aa536bd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dd98402faf_0_7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dd98402faf_0_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dd98402faf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dd98402fa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dd98402faf_0_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dd98402faf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dd98402faf_0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dd98402faf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dd98402faf_0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dd98402faf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ddd0ee9d2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ddd0ee9d2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ddd0ee9d2d_0_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ddd0ee9d2d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ddd0ee9d2d_0_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ddd0ee9d2d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09a886580b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09a886580b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ddd0ee9d2d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ddd0ee9d2d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ddd0ee9d2d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ddd0ee9d2d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ddd0ee9d2d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ddd0ee9d2d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ddd0ee9d2d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ddd0ee9d2d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ddd0ee9d2d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ddd0ee9d2d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ddd0ee9d2d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ddd0ee9d2d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ddd0ee9d2d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ddd0ee9d2d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ddd0ee9d2d_0_41:notes"/>
          <p:cNvSpPr txBox="1">
            <a:spLocks noGrp="1"/>
          </p:cNvSpPr>
          <p:nvPr>
            <p:ph type="body" idx="1"/>
          </p:nvPr>
        </p:nvSpPr>
        <p:spPr>
          <a:xfrm>
            <a:off x="685316" y="4400602"/>
            <a:ext cx="54873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2ddd0ee9d2d_0_41:notes"/>
          <p:cNvSpPr>
            <a:spLocks noGrp="1" noRot="1" noChangeAspect="1"/>
          </p:cNvSpPr>
          <p:nvPr>
            <p:ph type="sldImg" idx="2"/>
          </p:nvPr>
        </p:nvSpPr>
        <p:spPr>
          <a:xfrm>
            <a:off x="417009" y="1143186"/>
            <a:ext cx="602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ddd0ee9d2d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ddd0ee9d2d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ddd0ee9d2d_0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ddd0ee9d2d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e66aa536bd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e66aa536bd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309a886580b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309a886580b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e66aa536bd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e66aa536bd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e66aa536bd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2e66aa536b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e66aa536bd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e66aa536bd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e66aa536bd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2e66aa536bd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e66aa536bd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e66aa536bd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2e66aa536bd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2e66aa536b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e66aa536bd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e66aa536bd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2e66aa536bd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2e66aa536bd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e66aa536bd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2e66aa536b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e66aa536bd_0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2e66aa536bd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e66aa536bd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e66aa536bd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e66aa536bd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2e66aa536b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e66aa536bd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e66aa536bd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309a886580b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309a886580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c9544f1901_0_1150:notes"/>
          <p:cNvSpPr txBox="1">
            <a:spLocks noGrp="1"/>
          </p:cNvSpPr>
          <p:nvPr>
            <p:ph type="body" idx="1"/>
          </p:nvPr>
        </p:nvSpPr>
        <p:spPr>
          <a:xfrm>
            <a:off x="685316" y="4400602"/>
            <a:ext cx="54873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2c9544f1901_0_1150:notes"/>
          <p:cNvSpPr>
            <a:spLocks noGrp="1" noRot="1" noChangeAspect="1"/>
          </p:cNvSpPr>
          <p:nvPr>
            <p:ph type="sldImg" idx="2"/>
          </p:nvPr>
        </p:nvSpPr>
        <p:spPr>
          <a:xfrm>
            <a:off x="417009" y="1143186"/>
            <a:ext cx="6024000" cy="3085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dd978bec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2dd978bec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e66aa536bd_0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e66aa536bd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094b1e698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094b1e698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2" name="Google Shape;52;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3" name="Google Shape;53;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hr"/>
              <a:t>‹#›</a:t>
            </a:fld>
            <a:endParaRPr/>
          </a:p>
        </p:txBody>
      </p:sp>
      <p:sp>
        <p:nvSpPr>
          <p:cNvPr id="54" name="Google Shape;54;p13"/>
          <p:cNvSpPr txBox="1">
            <a:spLocks noGrp="1"/>
          </p:cNvSpPr>
          <p:nvPr>
            <p:ph type="body" idx="1"/>
          </p:nvPr>
        </p:nvSpPr>
        <p:spPr>
          <a:xfrm>
            <a:off x="4961335" y="1309255"/>
            <a:ext cx="4069800" cy="3215400"/>
          </a:xfrm>
          <a:prstGeom prst="rect">
            <a:avLst/>
          </a:prstGeom>
          <a:noFill/>
          <a:ln>
            <a:noFill/>
          </a:ln>
        </p:spPr>
        <p:txBody>
          <a:bodyPr spcFirstLastPara="1" wrap="square" lIns="68575" tIns="34275" rIns="68575" bIns="34275" anchor="t" anchorCtr="0">
            <a:normAutofit/>
          </a:bodyPr>
          <a:lstStyle>
            <a:lvl1pPr marL="457200" lvl="0" indent="-361950" algn="l" rtl="0">
              <a:lnSpc>
                <a:spcPct val="90000"/>
              </a:lnSpc>
              <a:spcBef>
                <a:spcPts val="800"/>
              </a:spcBef>
              <a:spcAft>
                <a:spcPts val="0"/>
              </a:spcAft>
              <a:buClr>
                <a:schemeClr val="dk1"/>
              </a:buClr>
              <a:buSzPts val="2100"/>
              <a:buChar char="●"/>
              <a:defRPr>
                <a:latin typeface="Arimo"/>
                <a:ea typeface="Arimo"/>
                <a:cs typeface="Arimo"/>
                <a:sym typeface="Arimo"/>
              </a:defRPr>
            </a:lvl1pPr>
            <a:lvl2pPr marL="914400" lvl="1" indent="-342900" algn="l" rtl="0">
              <a:lnSpc>
                <a:spcPct val="90000"/>
              </a:lnSpc>
              <a:spcBef>
                <a:spcPts val="1200"/>
              </a:spcBef>
              <a:spcAft>
                <a:spcPts val="0"/>
              </a:spcAft>
              <a:buClr>
                <a:schemeClr val="dk1"/>
              </a:buClr>
              <a:buSzPts val="1800"/>
              <a:buChar char="○"/>
              <a:defRPr>
                <a:latin typeface="Arimo"/>
                <a:ea typeface="Arimo"/>
                <a:cs typeface="Arimo"/>
                <a:sym typeface="Arimo"/>
              </a:defRPr>
            </a:lvl2pPr>
            <a:lvl3pPr marL="1371600" lvl="2" indent="-323850" algn="l" rtl="0">
              <a:lnSpc>
                <a:spcPct val="90000"/>
              </a:lnSpc>
              <a:spcBef>
                <a:spcPts val="1200"/>
              </a:spcBef>
              <a:spcAft>
                <a:spcPts val="0"/>
              </a:spcAft>
              <a:buClr>
                <a:schemeClr val="dk1"/>
              </a:buClr>
              <a:buSzPts val="1500"/>
              <a:buChar char="■"/>
              <a:defRPr>
                <a:latin typeface="Arimo"/>
                <a:ea typeface="Arimo"/>
                <a:cs typeface="Arimo"/>
                <a:sym typeface="Arimo"/>
              </a:defRPr>
            </a:lvl3pPr>
            <a:lvl4pPr marL="1828800" lvl="3" indent="-317500" algn="l" rtl="0">
              <a:lnSpc>
                <a:spcPct val="90000"/>
              </a:lnSpc>
              <a:spcBef>
                <a:spcPts val="1200"/>
              </a:spcBef>
              <a:spcAft>
                <a:spcPts val="0"/>
              </a:spcAft>
              <a:buClr>
                <a:schemeClr val="dk1"/>
              </a:buClr>
              <a:buSzPts val="1400"/>
              <a:buChar char="●"/>
              <a:defRPr>
                <a:latin typeface="Arimo"/>
                <a:ea typeface="Arimo"/>
                <a:cs typeface="Arimo"/>
                <a:sym typeface="Arimo"/>
              </a:defRPr>
            </a:lvl4pPr>
            <a:lvl5pPr marL="2286000" lvl="4" indent="-317500" algn="l" rtl="0">
              <a:lnSpc>
                <a:spcPct val="90000"/>
              </a:lnSpc>
              <a:spcBef>
                <a:spcPts val="1200"/>
              </a:spcBef>
              <a:spcAft>
                <a:spcPts val="0"/>
              </a:spcAft>
              <a:buClr>
                <a:schemeClr val="dk1"/>
              </a:buClr>
              <a:buSzPts val="1400"/>
              <a:buChar char="○"/>
              <a:defRPr>
                <a:latin typeface="Arimo"/>
                <a:ea typeface="Arimo"/>
                <a:cs typeface="Arimo"/>
                <a:sym typeface="Arimo"/>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pic>
        <p:nvPicPr>
          <p:cNvPr id="55" name="Google Shape;55;p13"/>
          <p:cNvPicPr preferRelativeResize="0"/>
          <p:nvPr/>
        </p:nvPicPr>
        <p:blipFill rotWithShape="1">
          <a:blip r:embed="rId2">
            <a:alphaModFix/>
          </a:blip>
          <a:srcRect/>
          <a:stretch/>
        </p:blipFill>
        <p:spPr>
          <a:xfrm>
            <a:off x="1143" y="0"/>
            <a:ext cx="9141718"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pic>
        <p:nvPicPr>
          <p:cNvPr id="57" name="Google Shape;57;p14"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8" name="Google Shape;58;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DC1C60"/>
              </a:buClr>
              <a:buSzPts val="3300"/>
              <a:buFont typeface="Arimo"/>
              <a:buNone/>
              <a:defRPr>
                <a:solidFill>
                  <a:srgbClr val="DC1C60"/>
                </a:solidFill>
                <a:latin typeface="Arimo"/>
                <a:ea typeface="Arimo"/>
                <a:cs typeface="Arimo"/>
                <a:sym typeface="Arim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hr"/>
              <a:t>‹#›</a:t>
            </a:fld>
            <a:endParaRPr/>
          </a:p>
        </p:txBody>
      </p:sp>
      <p:sp>
        <p:nvSpPr>
          <p:cNvPr id="62" name="Google Shape;62;p14"/>
          <p:cNvSpPr txBox="1">
            <a:spLocks noGrp="1"/>
          </p:cNvSpPr>
          <p:nvPr>
            <p:ph type="body" idx="1"/>
          </p:nvPr>
        </p:nvSpPr>
        <p:spPr>
          <a:xfrm>
            <a:off x="1891307" y="1541860"/>
            <a:ext cx="5361300" cy="2493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0A4363"/>
              </a:buClr>
              <a:buSzPts val="2100"/>
              <a:buNone/>
              <a:defRPr>
                <a:solidFill>
                  <a:srgbClr val="0A4363"/>
                </a:solidFill>
                <a:latin typeface="Arimo"/>
                <a:ea typeface="Arimo"/>
                <a:cs typeface="Arimo"/>
                <a:sym typeface="Arimo"/>
              </a:defRPr>
            </a:lvl1pPr>
            <a:lvl2pPr marL="914400" lvl="1" indent="-342900" algn="l" rtl="0">
              <a:lnSpc>
                <a:spcPct val="90000"/>
              </a:lnSpc>
              <a:spcBef>
                <a:spcPts val="1200"/>
              </a:spcBef>
              <a:spcAft>
                <a:spcPts val="0"/>
              </a:spcAft>
              <a:buClr>
                <a:srgbClr val="0A4363"/>
              </a:buClr>
              <a:buSzPts val="1800"/>
              <a:buChar char="○"/>
              <a:defRPr>
                <a:solidFill>
                  <a:srgbClr val="0A4363"/>
                </a:solidFill>
                <a:latin typeface="Arimo"/>
                <a:ea typeface="Arimo"/>
                <a:cs typeface="Arimo"/>
                <a:sym typeface="Arimo"/>
              </a:defRPr>
            </a:lvl2pPr>
            <a:lvl3pPr marL="1371600" lvl="2" indent="-323850" algn="l" rtl="0">
              <a:lnSpc>
                <a:spcPct val="90000"/>
              </a:lnSpc>
              <a:spcBef>
                <a:spcPts val="1200"/>
              </a:spcBef>
              <a:spcAft>
                <a:spcPts val="0"/>
              </a:spcAft>
              <a:buClr>
                <a:srgbClr val="0A4363"/>
              </a:buClr>
              <a:buSzPts val="1500"/>
              <a:buChar char="■"/>
              <a:defRPr>
                <a:solidFill>
                  <a:srgbClr val="0A4363"/>
                </a:solidFill>
                <a:latin typeface="Arimo"/>
                <a:ea typeface="Arimo"/>
                <a:cs typeface="Arimo"/>
                <a:sym typeface="Arimo"/>
              </a:defRPr>
            </a:lvl3pPr>
            <a:lvl4pPr marL="1828800" lvl="3" indent="-317500" algn="l" rtl="0">
              <a:lnSpc>
                <a:spcPct val="90000"/>
              </a:lnSpc>
              <a:spcBef>
                <a:spcPts val="1200"/>
              </a:spcBef>
              <a:spcAft>
                <a:spcPts val="0"/>
              </a:spcAft>
              <a:buClr>
                <a:srgbClr val="0A4363"/>
              </a:buClr>
              <a:buSzPts val="1400"/>
              <a:buChar char="●"/>
              <a:defRPr>
                <a:solidFill>
                  <a:srgbClr val="0A4363"/>
                </a:solidFill>
                <a:latin typeface="Arimo"/>
                <a:ea typeface="Arimo"/>
                <a:cs typeface="Arimo"/>
                <a:sym typeface="Arimo"/>
              </a:defRPr>
            </a:lvl4pPr>
            <a:lvl5pPr marL="2286000" lvl="4" indent="-317500" algn="l" rtl="0">
              <a:lnSpc>
                <a:spcPct val="90000"/>
              </a:lnSpc>
              <a:spcBef>
                <a:spcPts val="1200"/>
              </a:spcBef>
              <a:spcAft>
                <a:spcPts val="0"/>
              </a:spcAft>
              <a:buClr>
                <a:srgbClr val="0A4363"/>
              </a:buClr>
              <a:buSzPts val="1400"/>
              <a:buChar char="○"/>
              <a:defRPr>
                <a:solidFill>
                  <a:srgbClr val="0A4363"/>
                </a:solidFill>
                <a:latin typeface="Arimo"/>
                <a:ea typeface="Arimo"/>
                <a:cs typeface="Arimo"/>
                <a:sym typeface="Arimo"/>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 name="Google Shape;65;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6" name="Google Shape;66;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hr"/>
              <a:t>‹#›</a:t>
            </a:fld>
            <a:endParaRPr/>
          </a:p>
        </p:txBody>
      </p:sp>
      <p:sp>
        <p:nvSpPr>
          <p:cNvPr id="68" name="Google Shape;68;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DC1C60"/>
              </a:buClr>
              <a:buSzPts val="3300"/>
              <a:buFont typeface="Arimo"/>
              <a:buNone/>
              <a:defRPr>
                <a:solidFill>
                  <a:srgbClr val="DC1C60"/>
                </a:solidFill>
                <a:latin typeface="Arimo"/>
                <a:ea typeface="Arimo"/>
                <a:cs typeface="Arimo"/>
                <a:sym typeface="Arim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5"/>
          <p:cNvSpPr txBox="1">
            <a:spLocks noGrp="1"/>
          </p:cNvSpPr>
          <p:nvPr>
            <p:ph type="body" idx="1"/>
          </p:nvPr>
        </p:nvSpPr>
        <p:spPr>
          <a:xfrm>
            <a:off x="628650" y="1268016"/>
            <a:ext cx="7974900" cy="3499200"/>
          </a:xfrm>
          <a:prstGeom prst="rect">
            <a:avLst/>
          </a:prstGeom>
          <a:noFill/>
          <a:ln>
            <a:noFill/>
          </a:ln>
        </p:spPr>
        <p:txBody>
          <a:bodyPr spcFirstLastPara="1" wrap="square" lIns="68575" tIns="34275" rIns="68575" bIns="34275" anchor="t" anchorCtr="0">
            <a:normAutofit/>
          </a:bodyPr>
          <a:lstStyle>
            <a:lvl1pPr marL="457200" lvl="0" indent="-361950" algn="l" rtl="0">
              <a:lnSpc>
                <a:spcPct val="90000"/>
              </a:lnSpc>
              <a:spcBef>
                <a:spcPts val="800"/>
              </a:spcBef>
              <a:spcAft>
                <a:spcPts val="0"/>
              </a:spcAft>
              <a:buClr>
                <a:schemeClr val="dk1"/>
              </a:buClr>
              <a:buSzPts val="2100"/>
              <a:buChar char="●"/>
              <a:defRPr>
                <a:latin typeface="Arimo"/>
                <a:ea typeface="Arimo"/>
                <a:cs typeface="Arimo"/>
                <a:sym typeface="Arimo"/>
              </a:defRPr>
            </a:lvl1pPr>
            <a:lvl2pPr marL="914400" lvl="1" indent="-342900" algn="l" rtl="0">
              <a:lnSpc>
                <a:spcPct val="90000"/>
              </a:lnSpc>
              <a:spcBef>
                <a:spcPts val="1200"/>
              </a:spcBef>
              <a:spcAft>
                <a:spcPts val="0"/>
              </a:spcAft>
              <a:buClr>
                <a:schemeClr val="dk1"/>
              </a:buClr>
              <a:buSzPts val="1800"/>
              <a:buChar char="○"/>
              <a:defRPr>
                <a:latin typeface="Arimo"/>
                <a:ea typeface="Arimo"/>
                <a:cs typeface="Arimo"/>
                <a:sym typeface="Arimo"/>
              </a:defRPr>
            </a:lvl2pPr>
            <a:lvl3pPr marL="1371600" lvl="2" indent="-323850" algn="l" rtl="0">
              <a:lnSpc>
                <a:spcPct val="90000"/>
              </a:lnSpc>
              <a:spcBef>
                <a:spcPts val="1200"/>
              </a:spcBef>
              <a:spcAft>
                <a:spcPts val="0"/>
              </a:spcAft>
              <a:buClr>
                <a:schemeClr val="dk1"/>
              </a:buClr>
              <a:buSzPts val="1500"/>
              <a:buChar char="■"/>
              <a:defRPr>
                <a:latin typeface="Arimo"/>
                <a:ea typeface="Arimo"/>
                <a:cs typeface="Arimo"/>
                <a:sym typeface="Arimo"/>
              </a:defRPr>
            </a:lvl3pPr>
            <a:lvl4pPr marL="1828800" lvl="3" indent="-317500" algn="l" rtl="0">
              <a:lnSpc>
                <a:spcPct val="90000"/>
              </a:lnSpc>
              <a:spcBef>
                <a:spcPts val="1200"/>
              </a:spcBef>
              <a:spcAft>
                <a:spcPts val="0"/>
              </a:spcAft>
              <a:buClr>
                <a:schemeClr val="dk1"/>
              </a:buClr>
              <a:buSzPts val="1400"/>
              <a:buChar char="●"/>
              <a:defRPr>
                <a:latin typeface="Arimo"/>
                <a:ea typeface="Arimo"/>
                <a:cs typeface="Arimo"/>
                <a:sym typeface="Arimo"/>
              </a:defRPr>
            </a:lvl4pPr>
            <a:lvl5pPr marL="2286000" lvl="4" indent="-317500" algn="l" rtl="0">
              <a:lnSpc>
                <a:spcPct val="90000"/>
              </a:lnSpc>
              <a:spcBef>
                <a:spcPts val="1200"/>
              </a:spcBef>
              <a:spcAft>
                <a:spcPts val="0"/>
              </a:spcAft>
              <a:buClr>
                <a:schemeClr val="dk1"/>
              </a:buClr>
              <a:buSzPts val="1400"/>
              <a:buChar char="○"/>
              <a:defRPr>
                <a:latin typeface="Arimo"/>
                <a:ea typeface="Arimo"/>
                <a:cs typeface="Arimo"/>
                <a:sym typeface="Arimo"/>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73" name="Google Shape;73;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5" name="Google Shape;75;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Subhead">
  <p:cSld name="Title and Subhead">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282800" y="4741544"/>
            <a:ext cx="247500" cy="2616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Clr>
                <a:srgbClr val="7F7F7F"/>
              </a:buClr>
              <a:buSzPts val="1100"/>
              <a:buFont typeface="Open Sans Light"/>
              <a:buNone/>
              <a:defRPr sz="1100">
                <a:solidFill>
                  <a:srgbClr val="7F7F7F"/>
                </a:solidFill>
                <a:latin typeface="Open Sans Light"/>
                <a:ea typeface="Open Sans Light"/>
                <a:cs typeface="Open Sans Light"/>
                <a:sym typeface="Open Sans Light"/>
              </a:defRPr>
            </a:lvl1pPr>
            <a:lvl2pPr marL="0" lvl="1" indent="0" algn="r" rtl="0">
              <a:lnSpc>
                <a:spcPct val="100000"/>
              </a:lnSpc>
              <a:spcBef>
                <a:spcPts val="0"/>
              </a:spcBef>
              <a:spcAft>
                <a:spcPts val="0"/>
              </a:spcAft>
              <a:buClr>
                <a:srgbClr val="7F7F7F"/>
              </a:buClr>
              <a:buSzPts val="1100"/>
              <a:buFont typeface="Open Sans Light"/>
              <a:buNone/>
              <a:defRPr sz="1100">
                <a:solidFill>
                  <a:srgbClr val="7F7F7F"/>
                </a:solidFill>
                <a:latin typeface="Open Sans Light"/>
                <a:ea typeface="Open Sans Light"/>
                <a:cs typeface="Open Sans Light"/>
                <a:sym typeface="Open Sans Light"/>
              </a:defRPr>
            </a:lvl2pPr>
            <a:lvl3pPr marL="0" lvl="2" indent="0" algn="r" rtl="0">
              <a:lnSpc>
                <a:spcPct val="100000"/>
              </a:lnSpc>
              <a:spcBef>
                <a:spcPts val="0"/>
              </a:spcBef>
              <a:spcAft>
                <a:spcPts val="0"/>
              </a:spcAft>
              <a:buClr>
                <a:srgbClr val="7F7F7F"/>
              </a:buClr>
              <a:buSzPts val="1100"/>
              <a:buFont typeface="Open Sans Light"/>
              <a:buNone/>
              <a:defRPr sz="1100">
                <a:solidFill>
                  <a:srgbClr val="7F7F7F"/>
                </a:solidFill>
                <a:latin typeface="Open Sans Light"/>
                <a:ea typeface="Open Sans Light"/>
                <a:cs typeface="Open Sans Light"/>
                <a:sym typeface="Open Sans Light"/>
              </a:defRPr>
            </a:lvl3pPr>
            <a:lvl4pPr marL="0" lvl="3" indent="0" algn="r" rtl="0">
              <a:lnSpc>
                <a:spcPct val="100000"/>
              </a:lnSpc>
              <a:spcBef>
                <a:spcPts val="0"/>
              </a:spcBef>
              <a:spcAft>
                <a:spcPts val="0"/>
              </a:spcAft>
              <a:buClr>
                <a:srgbClr val="7F7F7F"/>
              </a:buClr>
              <a:buSzPts val="1100"/>
              <a:buFont typeface="Open Sans Light"/>
              <a:buNone/>
              <a:defRPr sz="1100">
                <a:solidFill>
                  <a:srgbClr val="7F7F7F"/>
                </a:solidFill>
                <a:latin typeface="Open Sans Light"/>
                <a:ea typeface="Open Sans Light"/>
                <a:cs typeface="Open Sans Light"/>
                <a:sym typeface="Open Sans Light"/>
              </a:defRPr>
            </a:lvl4pPr>
            <a:lvl5pPr marL="0" lvl="4" indent="0" algn="r" rtl="0">
              <a:lnSpc>
                <a:spcPct val="100000"/>
              </a:lnSpc>
              <a:spcBef>
                <a:spcPts val="0"/>
              </a:spcBef>
              <a:spcAft>
                <a:spcPts val="0"/>
              </a:spcAft>
              <a:buClr>
                <a:srgbClr val="7F7F7F"/>
              </a:buClr>
              <a:buSzPts val="1100"/>
              <a:buFont typeface="Open Sans Light"/>
              <a:buNone/>
              <a:defRPr sz="1100">
                <a:solidFill>
                  <a:srgbClr val="7F7F7F"/>
                </a:solidFill>
                <a:latin typeface="Open Sans Light"/>
                <a:ea typeface="Open Sans Light"/>
                <a:cs typeface="Open Sans Light"/>
                <a:sym typeface="Open Sans Light"/>
              </a:defRPr>
            </a:lvl5pPr>
            <a:lvl6pPr marL="0" lvl="5" indent="0" algn="r" rtl="0">
              <a:lnSpc>
                <a:spcPct val="100000"/>
              </a:lnSpc>
              <a:spcBef>
                <a:spcPts val="0"/>
              </a:spcBef>
              <a:spcAft>
                <a:spcPts val="0"/>
              </a:spcAft>
              <a:buClr>
                <a:srgbClr val="7F7F7F"/>
              </a:buClr>
              <a:buSzPts val="1100"/>
              <a:buFont typeface="Open Sans Light"/>
              <a:buNone/>
              <a:defRPr sz="1100">
                <a:solidFill>
                  <a:srgbClr val="7F7F7F"/>
                </a:solidFill>
                <a:latin typeface="Open Sans Light"/>
                <a:ea typeface="Open Sans Light"/>
                <a:cs typeface="Open Sans Light"/>
                <a:sym typeface="Open Sans Light"/>
              </a:defRPr>
            </a:lvl6pPr>
            <a:lvl7pPr marL="0" lvl="6" indent="0" algn="r" rtl="0">
              <a:lnSpc>
                <a:spcPct val="100000"/>
              </a:lnSpc>
              <a:spcBef>
                <a:spcPts val="0"/>
              </a:spcBef>
              <a:spcAft>
                <a:spcPts val="0"/>
              </a:spcAft>
              <a:buClr>
                <a:srgbClr val="7F7F7F"/>
              </a:buClr>
              <a:buSzPts val="1100"/>
              <a:buFont typeface="Open Sans Light"/>
              <a:buNone/>
              <a:defRPr sz="1100">
                <a:solidFill>
                  <a:srgbClr val="7F7F7F"/>
                </a:solidFill>
                <a:latin typeface="Open Sans Light"/>
                <a:ea typeface="Open Sans Light"/>
                <a:cs typeface="Open Sans Light"/>
                <a:sym typeface="Open Sans Light"/>
              </a:defRPr>
            </a:lvl7pPr>
            <a:lvl8pPr marL="0" lvl="7" indent="0" algn="r" rtl="0">
              <a:lnSpc>
                <a:spcPct val="100000"/>
              </a:lnSpc>
              <a:spcBef>
                <a:spcPts val="0"/>
              </a:spcBef>
              <a:spcAft>
                <a:spcPts val="0"/>
              </a:spcAft>
              <a:buClr>
                <a:srgbClr val="7F7F7F"/>
              </a:buClr>
              <a:buSzPts val="1100"/>
              <a:buFont typeface="Open Sans Light"/>
              <a:buNone/>
              <a:defRPr sz="1100">
                <a:solidFill>
                  <a:srgbClr val="7F7F7F"/>
                </a:solidFill>
                <a:latin typeface="Open Sans Light"/>
                <a:ea typeface="Open Sans Light"/>
                <a:cs typeface="Open Sans Light"/>
                <a:sym typeface="Open Sans Light"/>
              </a:defRPr>
            </a:lvl8pPr>
            <a:lvl9pPr marL="0" lvl="8" indent="0" algn="r" rtl="0">
              <a:lnSpc>
                <a:spcPct val="100000"/>
              </a:lnSpc>
              <a:spcBef>
                <a:spcPts val="0"/>
              </a:spcBef>
              <a:spcAft>
                <a:spcPts val="0"/>
              </a:spcAft>
              <a:buClr>
                <a:srgbClr val="7F7F7F"/>
              </a:buClr>
              <a:buSzPts val="1100"/>
              <a:buFont typeface="Open Sans Light"/>
              <a:buNone/>
              <a:defRPr sz="1100">
                <a:solidFill>
                  <a:srgbClr val="7F7F7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hr"/>
              <a:t>‹#›</a:t>
            </a:fld>
            <a:endParaRPr b="0" i="0" u="none" strike="noStrike" cap="none"/>
          </a:p>
        </p:txBody>
      </p:sp>
      <p:pic>
        <p:nvPicPr>
          <p:cNvPr id="78" name="Google Shape;78;p17" descr="COW PU_prez_centralna.jpg"/>
          <p:cNvPicPr preferRelativeResize="0"/>
          <p:nvPr/>
        </p:nvPicPr>
        <p:blipFill rotWithShape="1">
          <a:blip r:embed="rId2">
            <a:alphaModFix/>
          </a:blip>
          <a:srcRect/>
          <a:stretch/>
        </p:blipFill>
        <p:spPr>
          <a:xfrm>
            <a:off x="3456" y="0"/>
            <a:ext cx="6852814" cy="5143503"/>
          </a:xfrm>
          <a:prstGeom prst="rect">
            <a:avLst/>
          </a:prstGeom>
          <a:noFill/>
          <a:ln>
            <a:noFill/>
          </a:ln>
        </p:spPr>
      </p:pic>
      <p:sp>
        <p:nvSpPr>
          <p:cNvPr id="79" name="Google Shape;79;p17"/>
          <p:cNvSpPr txBox="1">
            <a:spLocks noGrp="1"/>
          </p:cNvSpPr>
          <p:nvPr>
            <p:ph type="body" idx="1"/>
          </p:nvPr>
        </p:nvSpPr>
        <p:spPr>
          <a:xfrm>
            <a:off x="527049" y="885683"/>
            <a:ext cx="8229600" cy="614400"/>
          </a:xfrm>
          <a:prstGeom prst="rect">
            <a:avLst/>
          </a:prstGeom>
          <a:noFill/>
          <a:ln>
            <a:noFill/>
          </a:ln>
        </p:spPr>
        <p:txBody>
          <a:bodyPr spcFirstLastPara="1" wrap="square" lIns="45700" tIns="45700" rIns="45700" bIns="45700" anchor="ctr" anchorCtr="0">
            <a:normAutofit/>
          </a:bodyPr>
          <a:lstStyle>
            <a:lvl1pPr marL="457200" lvl="0" indent="-228600" algn="l" rtl="0">
              <a:lnSpc>
                <a:spcPct val="91666"/>
              </a:lnSpc>
              <a:spcBef>
                <a:spcPts val="0"/>
              </a:spcBef>
              <a:spcAft>
                <a:spcPts val="0"/>
              </a:spcAft>
              <a:buClr>
                <a:srgbClr val="666666"/>
              </a:buClr>
              <a:buSzPts val="4800"/>
              <a:buFont typeface="Open Sans Light"/>
              <a:buNone/>
              <a:defRPr sz="4800">
                <a:solidFill>
                  <a:srgbClr val="666666"/>
                </a:solidFill>
                <a:latin typeface="Open Sans Light"/>
                <a:ea typeface="Open Sans Light"/>
                <a:cs typeface="Open Sans Light"/>
                <a:sym typeface="Open Sans Light"/>
              </a:defRPr>
            </a:lvl1pPr>
            <a:lvl2pPr marL="914400" lvl="1" indent="-533400" algn="l" rtl="0">
              <a:lnSpc>
                <a:spcPct val="91666"/>
              </a:lnSpc>
              <a:spcBef>
                <a:spcPts val="0"/>
              </a:spcBef>
              <a:spcAft>
                <a:spcPts val="0"/>
              </a:spcAft>
              <a:buClr>
                <a:srgbClr val="666666"/>
              </a:buClr>
              <a:buSzPts val="4800"/>
              <a:buFont typeface="Open Sans Light"/>
              <a:buChar char="○"/>
              <a:defRPr sz="4800">
                <a:solidFill>
                  <a:srgbClr val="666666"/>
                </a:solidFill>
                <a:latin typeface="Open Sans Light"/>
                <a:ea typeface="Open Sans Light"/>
                <a:cs typeface="Open Sans Light"/>
                <a:sym typeface="Open Sans Light"/>
              </a:defRPr>
            </a:lvl2pPr>
            <a:lvl3pPr marL="1371600" lvl="2" indent="-533400" algn="l" rtl="0">
              <a:lnSpc>
                <a:spcPct val="91666"/>
              </a:lnSpc>
              <a:spcBef>
                <a:spcPts val="0"/>
              </a:spcBef>
              <a:spcAft>
                <a:spcPts val="0"/>
              </a:spcAft>
              <a:buClr>
                <a:srgbClr val="666666"/>
              </a:buClr>
              <a:buSzPts val="4800"/>
              <a:buFont typeface="Open Sans Light"/>
              <a:buChar char="■"/>
              <a:defRPr sz="4800">
                <a:solidFill>
                  <a:srgbClr val="666666"/>
                </a:solidFill>
                <a:latin typeface="Open Sans Light"/>
                <a:ea typeface="Open Sans Light"/>
                <a:cs typeface="Open Sans Light"/>
                <a:sym typeface="Open Sans Light"/>
              </a:defRPr>
            </a:lvl3pPr>
            <a:lvl4pPr marL="1828800" lvl="3" indent="-533400" algn="l" rtl="0">
              <a:lnSpc>
                <a:spcPct val="91666"/>
              </a:lnSpc>
              <a:spcBef>
                <a:spcPts val="0"/>
              </a:spcBef>
              <a:spcAft>
                <a:spcPts val="0"/>
              </a:spcAft>
              <a:buClr>
                <a:srgbClr val="666666"/>
              </a:buClr>
              <a:buSzPts val="4800"/>
              <a:buFont typeface="Open Sans Light"/>
              <a:buChar char="●"/>
              <a:defRPr sz="4800">
                <a:solidFill>
                  <a:srgbClr val="666666"/>
                </a:solidFill>
                <a:latin typeface="Open Sans Light"/>
                <a:ea typeface="Open Sans Light"/>
                <a:cs typeface="Open Sans Light"/>
                <a:sym typeface="Open Sans Light"/>
              </a:defRPr>
            </a:lvl4pPr>
            <a:lvl5pPr marL="2286000" lvl="4" indent="-533400" algn="l" rtl="0">
              <a:lnSpc>
                <a:spcPct val="91666"/>
              </a:lnSpc>
              <a:spcBef>
                <a:spcPts val="0"/>
              </a:spcBef>
              <a:spcAft>
                <a:spcPts val="0"/>
              </a:spcAft>
              <a:buClr>
                <a:srgbClr val="666666"/>
              </a:buClr>
              <a:buSzPts val="4800"/>
              <a:buFont typeface="Open Sans Light"/>
              <a:buChar char="○"/>
              <a:defRPr sz="4800">
                <a:solidFill>
                  <a:srgbClr val="666666"/>
                </a:solidFill>
                <a:latin typeface="Open Sans Light"/>
                <a:ea typeface="Open Sans Light"/>
                <a:cs typeface="Open Sans Light"/>
                <a:sym typeface="Open Sans Light"/>
              </a:defRPr>
            </a:lvl5pPr>
            <a:lvl6pPr marL="2743200" lvl="5" indent="-342900" algn="l" rtl="0">
              <a:lnSpc>
                <a:spcPct val="100000"/>
              </a:lnSpc>
              <a:spcBef>
                <a:spcPts val="700"/>
              </a:spcBef>
              <a:spcAft>
                <a:spcPts val="0"/>
              </a:spcAft>
              <a:buClr>
                <a:srgbClr val="000000"/>
              </a:buClr>
              <a:buSzPts val="1800"/>
              <a:buChar char="■"/>
              <a:defRPr/>
            </a:lvl6pPr>
            <a:lvl7pPr marL="3200400" lvl="6" indent="-342900" algn="l" rtl="0">
              <a:lnSpc>
                <a:spcPct val="100000"/>
              </a:lnSpc>
              <a:spcBef>
                <a:spcPts val="700"/>
              </a:spcBef>
              <a:spcAft>
                <a:spcPts val="0"/>
              </a:spcAft>
              <a:buClr>
                <a:srgbClr val="000000"/>
              </a:buClr>
              <a:buSzPts val="1800"/>
              <a:buChar char="●"/>
              <a:defRPr/>
            </a:lvl7pPr>
            <a:lvl8pPr marL="3657600" lvl="7" indent="-342900" algn="l" rtl="0">
              <a:lnSpc>
                <a:spcPct val="100000"/>
              </a:lnSpc>
              <a:spcBef>
                <a:spcPts val="700"/>
              </a:spcBef>
              <a:spcAft>
                <a:spcPts val="0"/>
              </a:spcAft>
              <a:buClr>
                <a:srgbClr val="000000"/>
              </a:buClr>
              <a:buSzPts val="1800"/>
              <a:buChar char="○"/>
              <a:defRPr/>
            </a:lvl8pPr>
            <a:lvl9pPr marL="4114800" lvl="8" indent="-342900" algn="l" rtl="0">
              <a:lnSpc>
                <a:spcPct val="100000"/>
              </a:lnSpc>
              <a:spcBef>
                <a:spcPts val="700"/>
              </a:spcBef>
              <a:spcAft>
                <a:spcPts val="0"/>
              </a:spcAft>
              <a:buClr>
                <a:srgbClr val="000000"/>
              </a:buClr>
              <a:buSzPts val="1800"/>
              <a:buChar char="■"/>
              <a:defRPr/>
            </a:lvl9pPr>
          </a:lstStyle>
          <a:p>
            <a:endParaRPr/>
          </a:p>
        </p:txBody>
      </p:sp>
      <p:sp>
        <p:nvSpPr>
          <p:cNvPr id="80" name="Google Shape;80;p17"/>
          <p:cNvSpPr txBox="1">
            <a:spLocks noGrp="1"/>
          </p:cNvSpPr>
          <p:nvPr>
            <p:ph type="body" idx="2"/>
          </p:nvPr>
        </p:nvSpPr>
        <p:spPr>
          <a:xfrm>
            <a:off x="523875" y="1855946"/>
            <a:ext cx="3791100" cy="235800"/>
          </a:xfrm>
          <a:prstGeom prst="rect">
            <a:avLst/>
          </a:prstGeom>
          <a:noFill/>
          <a:ln>
            <a:noFill/>
          </a:ln>
        </p:spPr>
        <p:txBody>
          <a:bodyPr spcFirstLastPara="1" wrap="square" lIns="45700" tIns="45700" rIns="45700" bIns="45700" anchor="t" anchorCtr="0">
            <a:normAutofit/>
          </a:bodyPr>
          <a:lstStyle>
            <a:lvl1pPr marL="457200" lvl="0" indent="-228600" algn="l" rtl="0">
              <a:lnSpc>
                <a:spcPct val="100000"/>
              </a:lnSpc>
              <a:spcBef>
                <a:spcPts val="300"/>
              </a:spcBef>
              <a:spcAft>
                <a:spcPts val="0"/>
              </a:spcAft>
              <a:buClr>
                <a:srgbClr val="CC0033"/>
              </a:buClr>
              <a:buSzPts val="1600"/>
              <a:buFont typeface="Open Sans"/>
              <a:buNone/>
              <a:defRPr sz="1600" b="1">
                <a:solidFill>
                  <a:srgbClr val="CC0033"/>
                </a:solidFill>
              </a:defRPr>
            </a:lvl1pPr>
            <a:lvl2pPr marL="914400" lvl="1" indent="-342900" algn="l" rtl="0">
              <a:lnSpc>
                <a:spcPct val="100000"/>
              </a:lnSpc>
              <a:spcBef>
                <a:spcPts val="700"/>
              </a:spcBef>
              <a:spcAft>
                <a:spcPts val="0"/>
              </a:spcAft>
              <a:buClr>
                <a:srgbClr val="000000"/>
              </a:buClr>
              <a:buSzPts val="1800"/>
              <a:buChar char="○"/>
              <a:defRPr/>
            </a:lvl2pPr>
            <a:lvl3pPr marL="1371600" lvl="2" indent="-342900" algn="l" rtl="0">
              <a:lnSpc>
                <a:spcPct val="100000"/>
              </a:lnSpc>
              <a:spcBef>
                <a:spcPts val="700"/>
              </a:spcBef>
              <a:spcAft>
                <a:spcPts val="0"/>
              </a:spcAft>
              <a:buClr>
                <a:srgbClr val="000000"/>
              </a:buClr>
              <a:buSzPts val="1800"/>
              <a:buChar char="■"/>
              <a:defRPr/>
            </a:lvl3pPr>
            <a:lvl4pPr marL="1828800" lvl="3" indent="-342900" algn="l" rtl="0">
              <a:lnSpc>
                <a:spcPct val="100000"/>
              </a:lnSpc>
              <a:spcBef>
                <a:spcPts val="700"/>
              </a:spcBef>
              <a:spcAft>
                <a:spcPts val="0"/>
              </a:spcAft>
              <a:buClr>
                <a:srgbClr val="000000"/>
              </a:buClr>
              <a:buSzPts val="1800"/>
              <a:buChar char="●"/>
              <a:defRPr/>
            </a:lvl4pPr>
            <a:lvl5pPr marL="2286000" lvl="4" indent="-342900" algn="l" rtl="0">
              <a:lnSpc>
                <a:spcPct val="100000"/>
              </a:lnSpc>
              <a:spcBef>
                <a:spcPts val="700"/>
              </a:spcBef>
              <a:spcAft>
                <a:spcPts val="0"/>
              </a:spcAft>
              <a:buClr>
                <a:srgbClr val="000000"/>
              </a:buClr>
              <a:buSzPts val="1800"/>
              <a:buChar char="○"/>
              <a:defRPr/>
            </a:lvl5pPr>
            <a:lvl6pPr marL="2743200" lvl="5" indent="-342900" algn="l" rtl="0">
              <a:lnSpc>
                <a:spcPct val="100000"/>
              </a:lnSpc>
              <a:spcBef>
                <a:spcPts val="700"/>
              </a:spcBef>
              <a:spcAft>
                <a:spcPts val="0"/>
              </a:spcAft>
              <a:buClr>
                <a:srgbClr val="000000"/>
              </a:buClr>
              <a:buSzPts val="1800"/>
              <a:buChar char="■"/>
              <a:defRPr/>
            </a:lvl6pPr>
            <a:lvl7pPr marL="3200400" lvl="6" indent="-342900" algn="l" rtl="0">
              <a:lnSpc>
                <a:spcPct val="100000"/>
              </a:lnSpc>
              <a:spcBef>
                <a:spcPts val="700"/>
              </a:spcBef>
              <a:spcAft>
                <a:spcPts val="0"/>
              </a:spcAft>
              <a:buClr>
                <a:srgbClr val="000000"/>
              </a:buClr>
              <a:buSzPts val="1800"/>
              <a:buChar char="●"/>
              <a:defRPr/>
            </a:lvl7pPr>
            <a:lvl8pPr marL="3657600" lvl="7" indent="-342900" algn="l" rtl="0">
              <a:lnSpc>
                <a:spcPct val="100000"/>
              </a:lnSpc>
              <a:spcBef>
                <a:spcPts val="700"/>
              </a:spcBef>
              <a:spcAft>
                <a:spcPts val="0"/>
              </a:spcAft>
              <a:buClr>
                <a:srgbClr val="000000"/>
              </a:buClr>
              <a:buSzPts val="1800"/>
              <a:buChar char="○"/>
              <a:defRPr/>
            </a:lvl8pPr>
            <a:lvl9pPr marL="4114800" lvl="8" indent="-342900" algn="l" rtl="0">
              <a:lnSpc>
                <a:spcPct val="100000"/>
              </a:lnSpc>
              <a:spcBef>
                <a:spcPts val="700"/>
              </a:spcBef>
              <a:spcAft>
                <a:spcPts val="0"/>
              </a:spcAft>
              <a:buClr>
                <a:srgbClr val="000000"/>
              </a:buClr>
              <a:buSzPts val="1800"/>
              <a:buChar char="■"/>
              <a:defRPr/>
            </a:lvl9pPr>
          </a:lstStyle>
          <a:p>
            <a:endParaRPr/>
          </a:p>
        </p:txBody>
      </p:sp>
      <p:sp>
        <p:nvSpPr>
          <p:cNvPr id="81" name="Google Shape;81;p17"/>
          <p:cNvSpPr txBox="1">
            <a:spLocks noGrp="1"/>
          </p:cNvSpPr>
          <p:nvPr>
            <p:ph type="body" idx="3"/>
          </p:nvPr>
        </p:nvSpPr>
        <p:spPr>
          <a:xfrm>
            <a:off x="523875" y="2091690"/>
            <a:ext cx="5877000" cy="1228800"/>
          </a:xfrm>
          <a:prstGeom prst="rect">
            <a:avLst/>
          </a:prstGeom>
          <a:noFill/>
          <a:ln>
            <a:noFill/>
          </a:ln>
        </p:spPr>
        <p:txBody>
          <a:bodyPr spcFirstLastPara="1" wrap="square" lIns="45700" tIns="45700" rIns="45700" bIns="45700" anchor="t" anchorCtr="0">
            <a:normAutofit/>
          </a:bodyPr>
          <a:lstStyle>
            <a:lvl1pPr marL="457200" lvl="0" indent="-342900" algn="l" rtl="0">
              <a:lnSpc>
                <a:spcPct val="100000"/>
              </a:lnSpc>
              <a:spcBef>
                <a:spcPts val="700"/>
              </a:spcBef>
              <a:spcAft>
                <a:spcPts val="0"/>
              </a:spcAft>
              <a:buClr>
                <a:srgbClr val="000000"/>
              </a:buClr>
              <a:buSzPts val="1800"/>
              <a:buChar char="●"/>
              <a:defRPr/>
            </a:lvl1pPr>
            <a:lvl2pPr marL="914400" lvl="1" indent="-342900" algn="l" rtl="0">
              <a:lnSpc>
                <a:spcPct val="100000"/>
              </a:lnSpc>
              <a:spcBef>
                <a:spcPts val="700"/>
              </a:spcBef>
              <a:spcAft>
                <a:spcPts val="0"/>
              </a:spcAft>
              <a:buClr>
                <a:srgbClr val="000000"/>
              </a:buClr>
              <a:buSzPts val="1800"/>
              <a:buChar char="○"/>
              <a:defRPr/>
            </a:lvl2pPr>
            <a:lvl3pPr marL="1371600" lvl="2" indent="-342900" algn="l" rtl="0">
              <a:lnSpc>
                <a:spcPct val="100000"/>
              </a:lnSpc>
              <a:spcBef>
                <a:spcPts val="700"/>
              </a:spcBef>
              <a:spcAft>
                <a:spcPts val="0"/>
              </a:spcAft>
              <a:buClr>
                <a:srgbClr val="000000"/>
              </a:buClr>
              <a:buSzPts val="1800"/>
              <a:buChar char="■"/>
              <a:defRPr/>
            </a:lvl3pPr>
            <a:lvl4pPr marL="1828800" lvl="3" indent="-342900" algn="l" rtl="0">
              <a:lnSpc>
                <a:spcPct val="100000"/>
              </a:lnSpc>
              <a:spcBef>
                <a:spcPts val="700"/>
              </a:spcBef>
              <a:spcAft>
                <a:spcPts val="0"/>
              </a:spcAft>
              <a:buClr>
                <a:srgbClr val="000000"/>
              </a:buClr>
              <a:buSzPts val="1800"/>
              <a:buChar char="●"/>
              <a:defRPr/>
            </a:lvl4pPr>
            <a:lvl5pPr marL="2286000" lvl="4" indent="-342900" algn="l" rtl="0">
              <a:lnSpc>
                <a:spcPct val="100000"/>
              </a:lnSpc>
              <a:spcBef>
                <a:spcPts val="700"/>
              </a:spcBef>
              <a:spcAft>
                <a:spcPts val="0"/>
              </a:spcAft>
              <a:buClr>
                <a:srgbClr val="000000"/>
              </a:buClr>
              <a:buSzPts val="1800"/>
              <a:buChar char="○"/>
              <a:defRPr/>
            </a:lvl5pPr>
            <a:lvl6pPr marL="2743200" lvl="5" indent="-342900" algn="l" rtl="0">
              <a:lnSpc>
                <a:spcPct val="100000"/>
              </a:lnSpc>
              <a:spcBef>
                <a:spcPts val="700"/>
              </a:spcBef>
              <a:spcAft>
                <a:spcPts val="0"/>
              </a:spcAft>
              <a:buClr>
                <a:srgbClr val="000000"/>
              </a:buClr>
              <a:buSzPts val="1800"/>
              <a:buChar char="■"/>
              <a:defRPr/>
            </a:lvl6pPr>
            <a:lvl7pPr marL="3200400" lvl="6" indent="-342900" algn="l" rtl="0">
              <a:lnSpc>
                <a:spcPct val="100000"/>
              </a:lnSpc>
              <a:spcBef>
                <a:spcPts val="700"/>
              </a:spcBef>
              <a:spcAft>
                <a:spcPts val="0"/>
              </a:spcAft>
              <a:buClr>
                <a:srgbClr val="000000"/>
              </a:buClr>
              <a:buSzPts val="1800"/>
              <a:buChar char="●"/>
              <a:defRPr/>
            </a:lvl7pPr>
            <a:lvl8pPr marL="3657600" lvl="7" indent="-342900" algn="l" rtl="0">
              <a:lnSpc>
                <a:spcPct val="100000"/>
              </a:lnSpc>
              <a:spcBef>
                <a:spcPts val="700"/>
              </a:spcBef>
              <a:spcAft>
                <a:spcPts val="0"/>
              </a:spcAft>
              <a:buClr>
                <a:srgbClr val="000000"/>
              </a:buClr>
              <a:buSzPts val="1800"/>
              <a:buChar char="○"/>
              <a:defRPr/>
            </a:lvl8pPr>
            <a:lvl9pPr marL="4114800" lvl="8" indent="-342900" algn="l" rtl="0">
              <a:lnSpc>
                <a:spcPct val="100000"/>
              </a:lnSpc>
              <a:spcBef>
                <a:spcPts val="700"/>
              </a:spcBef>
              <a:spcAft>
                <a:spcPts val="0"/>
              </a:spcAft>
              <a:buClr>
                <a:srgbClr val="000000"/>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h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h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hyperlink" Target="https://www.clarin.si/ske/#ope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hyperlink" Target="http://ceur-ws.org/Vol-3110/" TargetMode="External"/><Relationship Id="rId13" Type="http://schemas.openxmlformats.org/officeDocument/2006/relationships/hyperlink" Target="https://hrcak.srce.hr/file/370699" TargetMode="External"/><Relationship Id="rId3" Type="http://schemas.openxmlformats.org/officeDocument/2006/relationships/image" Target="../media/image25.png"/><Relationship Id="rId7" Type="http://schemas.openxmlformats.org/officeDocument/2006/relationships/hyperlink" Target="http://ceur-ws.org/Vol-3110/paper9.pdf" TargetMode="External"/><Relationship Id="rId12" Type="http://schemas.openxmlformats.org/officeDocument/2006/relationships/hyperlink" Target="https://www.mdpi.com/2227-7390/9/12/1449/htm"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hyperlink" Target="https://www.cambridge.org/core/journals/natural-language-engineering/article/construction-grammar-conceptual-network-coordinationbased-graph-method-for-semantic-association-analysis/7448FF3140B6282C2691F32A80BC15AE" TargetMode="External"/><Relationship Id="rId11" Type="http://schemas.openxmlformats.org/officeDocument/2006/relationships/hyperlink" Target="https://www.mdpi.com/2227-7390/10/3/405" TargetMode="External"/><Relationship Id="rId5" Type="http://schemas.openxmlformats.org/officeDocument/2006/relationships/hyperlink" Target="https://www.mdpi.com/2015674" TargetMode="External"/><Relationship Id="rId10" Type="http://schemas.openxmlformats.org/officeDocument/2006/relationships/hyperlink" Target="http://ceur-ws.org/issn-1613-0073.html" TargetMode="External"/><Relationship Id="rId4" Type="http://schemas.openxmlformats.org/officeDocument/2006/relationships/image" Target="../media/image5.png"/><Relationship Id="rId9" Type="http://schemas.openxmlformats.org/officeDocument/2006/relationships/hyperlink" Target="http://ceur-ws.org/" TargetMode="External"/><Relationship Id="rId14" Type="http://schemas.openxmlformats.org/officeDocument/2006/relationships/hyperlink" Target="https://hrcak.srce.hr/file/35661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hyperlink" Target="https://colab.research.google.com/drive/1EBJt1RSXIRUsWb8rbGWSDdyeKdJgRBmg?usp=shari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hyperlink" Target="https://colab.research.google.com/drive/181y4xZg4MBXRskOqt__LKnvsR3dkv3PK?usp=shar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hyperlink" Target="https://colab.research.google.com/drive/1eHZ9Kd0W1pF4vT8hC881YY_w13IwgUm8?usp=sharin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dVQd_DEvvwXSZZjD6_VDkbMdRbjX7kYX?usp=sharing"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colab.research.google.com/drive/1oArQ2ExtPBzrWK2YksAhnUaEnYa0COT7?usp=sharing" TargetMode="External"/><Relationship Id="rId5" Type="http://schemas.openxmlformats.org/officeDocument/2006/relationships/image" Target="../media/image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platform.openai.com/docs/guides/embeddings/which-distance-function-should-i-use" TargetMode="External"/><Relationship Id="rId5" Type="http://schemas.openxmlformats.org/officeDocument/2006/relationships/hyperlink" Target="https://platform.openai.com/docs/guides/embeddings/what-are-embeddings"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gallantlab.org/brain-viewers/"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drive/1X1WEJ_7j6v_7GYou52K2axuYv7Tg4suo?usp=sharing"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www.jasonwei.net/blog/emergence" TargetMode="Externa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46.jpg"/><Relationship Id="rId4" Type="http://schemas.openxmlformats.org/officeDocument/2006/relationships/hyperlink" Target="http://www.youtube.com/watch?v=0EeZzT4iOg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spreadsheets/d/1kc262HZSMAWI6FVsh0zJwbB-ooYvzhCHaHcNUiA0_hY/edit?gid=1158069878#gid=1158069878"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reoleHustle/mmlu"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hyperlink" Target="https://arxiv.org/abs/2009.03300"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klu.ai/glossary/gpqa-eval" TargetMode="External"/><Relationship Id="rId3" Type="http://schemas.openxmlformats.org/officeDocument/2006/relationships/hyperlink" Target="https://arxiv.org/abs/2311.12022" TargetMode="External"/><Relationship Id="rId7" Type="http://schemas.openxmlformats.org/officeDocument/2006/relationships/hyperlink" Target="https://paperswithcode.com/paper/gpqa-a-graduate-level-google-proof-q-a/review/"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huggingface.co/papers/2311.12022" TargetMode="External"/><Relationship Id="rId5" Type="http://schemas.openxmlformats.org/officeDocument/2006/relationships/hyperlink" Target="https://ar5iv.org/abs/2311.12022" TargetMode="External"/><Relationship Id="rId10" Type="http://schemas.openxmlformats.org/officeDocument/2006/relationships/image" Target="../media/image5.png"/><Relationship Id="rId4" Type="http://schemas.openxmlformats.org/officeDocument/2006/relationships/hyperlink" Target="https://paperswithcode.com/dataset/gpqa" TargetMode="External"/><Relationship Id="rId9" Type="http://schemas.openxmlformats.org/officeDocument/2006/relationships/hyperlink" Target="https://github.com/idavidrein/gpq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10.gif"/><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0.png"/><Relationship Id="rId7" Type="http://schemas.openxmlformats.org/officeDocument/2006/relationships/hyperlink" Target="https://www.anthropic.com/"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www.meta.com/" TargetMode="External"/><Relationship Id="rId5" Type="http://schemas.openxmlformats.org/officeDocument/2006/relationships/hyperlink" Target="https://cloud.google.com/" TargetMode="External"/><Relationship Id="rId4" Type="http://schemas.openxmlformats.org/officeDocument/2006/relationships/hyperlink" Target="https://www.openai.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hyperlink" Target="https://www.anthropic.com/"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52.png"/><Relationship Id="rId4" Type="http://schemas.openxmlformats.org/officeDocument/2006/relationships/hyperlink" Target="https://claude.ai/new"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daveshap/Claude_Sentience" TargetMode="External"/><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hyperlink" Target="http://www.youtube.com/watch?v=qEbrD7Ahgi8"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chat.groq.com/"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www.llama.com/" TargetMode="External"/><Relationship Id="rId5" Type="http://schemas.openxmlformats.org/officeDocument/2006/relationships/image" Target="../media/image5.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hyperlink" Target="https://www.futuretools.io/"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hyperlink" Target="https://platform.openai.com/docs/overview"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colab.research.google.com/drive/1R-Z5VaFOjy_dYtDsowyLqxnp6kNVYf7N?usp=sharing"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uniri-my.sharepoint.com/:b:/g/personal/bperak_uniri_hr/EUZpBhUVxuJKnSrPPe1UQ6EBPlqDArOaSe6JE1P-dev51g?e=5GzI8g" TargetMode="External"/><Relationship Id="rId5" Type="http://schemas.openxmlformats.org/officeDocument/2006/relationships/image" Target="../media/image65.png"/><Relationship Id="rId4" Type="http://schemas.openxmlformats.org/officeDocument/2006/relationships/hyperlink" Target="http://liks.ffri.hr:8002/"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colab.research.google.com/drive/1_itARg1dme1KZodYUnuhrrgnHTdlDGaC?usp=sharing"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uniri-my.sharepoint.com/:w:/g/personal/bperak_uniri_hr/EQfkyrYs2jdKk5KBeZGKwAgBhbAAauCzoXQHvs7DlHMLEg?e=UOlp4X" TargetMode="Externa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hyperlink" Target="https://playground.tensorflow.org/" TargetMode="Externa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uniri-my.sharepoint.com/:b:/g/personal/bperak_uniri_hr/EUBsVL4ABBhBu8q4ZtyjD-8BrkZvUQNWKs7HMSaNo8oxzw?e=ZmKRpj" TargetMode="External"/><Relationship Id="rId7"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ustanova-imronjgov.hr/djelatnosti/opca-djelatnost/muzejska-djelatnost-i-zastita-rukopisne-grade/" TargetMode="Externa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openai/whisper" TargetMode="External"/><Relationship Id="rId7"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78.pn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www.ml-science.com/exponential-growth" TargetMode="External"/><Relationship Id="rId5" Type="http://schemas.openxmlformats.org/officeDocument/2006/relationships/image" Target="../media/image18.png"/><Relationship Id="rId4" Type="http://schemas.openxmlformats.org/officeDocument/2006/relationships/image" Target="../media/image17.jp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hyperlink" Target="https://liks.ffri.hr:8001/"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colab.research.google.com/drive/1Bbq3ZPHHhNWrbkMZ3BzpK7f1Ic7tS_jN?usp=sharing" TargetMode="External"/><Relationship Id="rId2" Type="http://schemas.openxmlformats.org/officeDocument/2006/relationships/notesSlide" Target="../notesSlides/notesSlide8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hyperlink" Target="https://liks.ffri.hr:8006/" TargetMode="External"/><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21.png"/><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hyperlink" Target="https://colab.research.google.com/drive/1yshhv0xHzNZ4FPI34b9aJ6KAePsi0223?usp=sharing"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5" Type="http://schemas.openxmlformats.org/officeDocument/2006/relationships/hyperlink" Target="https://colab.research.google.com/drive/1xh-Q3Ul8aTUNHRSitiEPXYSKLt_wXa3n?usp=sharing" TargetMode="External"/><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hyperlink" Target="https://colab.research.google.com/drive/1zMeTrIgDxVdTynujyBcipniN4h3QJw92?usp=sharing"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3" Type="http://schemas.openxmlformats.org/officeDocument/2006/relationships/hyperlink" Target="https://autogpt.net/the-rise-of-autonomous-agents-preparing-for-the-ai-revolution/"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98.png"/></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hyperlink" Target="mailto:bperak@uniri.hr" TargetMode="External"/><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224231" y="0"/>
            <a:ext cx="9661556" cy="5448299"/>
          </a:xfrm>
          <a:prstGeom prst="rect">
            <a:avLst/>
          </a:prstGeom>
          <a:noFill/>
          <a:ln>
            <a:noFill/>
          </a:ln>
        </p:spPr>
      </p:pic>
      <p:sp>
        <p:nvSpPr>
          <p:cNvPr id="87" name="Google Shape;87;p18"/>
          <p:cNvSpPr txBox="1">
            <a:spLocks noGrp="1"/>
          </p:cNvSpPr>
          <p:nvPr>
            <p:ph type="ctrTitle"/>
          </p:nvPr>
        </p:nvSpPr>
        <p:spPr>
          <a:xfrm>
            <a:off x="71450" y="388450"/>
            <a:ext cx="9001200" cy="1785600"/>
          </a:xfrm>
          <a:prstGeom prst="rect">
            <a:avLst/>
          </a:prstGeom>
          <a:noFill/>
          <a:effectLst>
            <a:outerShdw blurRad="57150" dist="19050" dir="5400000" algn="bl" rotWithShape="0">
              <a:srgbClr val="0C2D50">
                <a:alpha val="83000"/>
              </a:srgbClr>
            </a:outerShdw>
          </a:effectLst>
        </p:spPr>
        <p:txBody>
          <a:bodyPr spcFirstLastPara="1" wrap="square" lIns="91425" tIns="91425" rIns="91425" bIns="91425" anchor="b" anchorCtr="0">
            <a:spAutoFit/>
          </a:bodyPr>
          <a:lstStyle/>
          <a:p>
            <a:pPr marL="0" lvl="0" indent="0" algn="l" rtl="0">
              <a:spcBef>
                <a:spcPts val="0"/>
              </a:spcBef>
              <a:spcAft>
                <a:spcPts val="0"/>
              </a:spcAft>
              <a:buNone/>
            </a:pPr>
            <a:r>
              <a:rPr lang="hr" b="1">
                <a:solidFill>
                  <a:schemeClr val="lt2"/>
                </a:solidFill>
              </a:rPr>
              <a:t>Large Language Models in (Digital) Humanities</a:t>
            </a:r>
            <a:endParaRPr b="1">
              <a:solidFill>
                <a:schemeClr val="lt2"/>
              </a:solidFill>
            </a:endParaRPr>
          </a:p>
        </p:txBody>
      </p:sp>
      <p:sp>
        <p:nvSpPr>
          <p:cNvPr id="88" name="Google Shape;88;p18"/>
          <p:cNvSpPr txBox="1">
            <a:spLocks noGrp="1"/>
          </p:cNvSpPr>
          <p:nvPr>
            <p:ph type="subTitle" idx="1"/>
          </p:nvPr>
        </p:nvSpPr>
        <p:spPr>
          <a:xfrm>
            <a:off x="71450" y="2722925"/>
            <a:ext cx="4509000" cy="1686900"/>
          </a:xfrm>
          <a:prstGeom prst="rect">
            <a:avLst/>
          </a:prstGeom>
          <a:effectLst>
            <a:outerShdw blurRad="57150" dist="19050" dir="5400000" algn="bl" rotWithShape="0">
              <a:srgbClr val="0A4363"/>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hr" sz="4158">
                <a:solidFill>
                  <a:schemeClr val="lt1"/>
                </a:solidFill>
              </a:rPr>
              <a:t>Benedikt Perak</a:t>
            </a:r>
            <a:endParaRPr sz="4158">
              <a:solidFill>
                <a:schemeClr val="lt1"/>
              </a:solidFill>
            </a:endParaRPr>
          </a:p>
          <a:p>
            <a:pPr marL="0" lvl="0" indent="0" algn="l" rtl="0">
              <a:spcBef>
                <a:spcPts val="0"/>
              </a:spcBef>
              <a:spcAft>
                <a:spcPts val="0"/>
              </a:spcAft>
              <a:buNone/>
            </a:pPr>
            <a:r>
              <a:rPr lang="hr">
                <a:solidFill>
                  <a:schemeClr val="lt1"/>
                </a:solidFill>
              </a:rPr>
              <a:t>Filozofski fakultet</a:t>
            </a:r>
            <a:endParaRPr>
              <a:solidFill>
                <a:schemeClr val="lt1"/>
              </a:solidFill>
            </a:endParaRPr>
          </a:p>
          <a:p>
            <a:pPr marL="0" lvl="0" indent="0" algn="l" rtl="0">
              <a:spcBef>
                <a:spcPts val="0"/>
              </a:spcBef>
              <a:spcAft>
                <a:spcPts val="0"/>
              </a:spcAft>
              <a:buNone/>
            </a:pPr>
            <a:r>
              <a:rPr lang="hr">
                <a:solidFill>
                  <a:schemeClr val="lt1"/>
                </a:solidFill>
              </a:rPr>
              <a:t>Sveučilište u Rijeci</a:t>
            </a:r>
            <a:endParaRPr>
              <a:solidFill>
                <a:schemeClr val="lt1"/>
              </a:solidFill>
            </a:endParaRPr>
          </a:p>
        </p:txBody>
      </p:sp>
      <p:pic>
        <p:nvPicPr>
          <p:cNvPr id="89" name="Google Shape;89;p18"/>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
        <p:nvSpPr>
          <p:cNvPr id="90" name="Google Shape;90;p18"/>
          <p:cNvSpPr txBox="1"/>
          <p:nvPr/>
        </p:nvSpPr>
        <p:spPr>
          <a:xfrm rot="5400000">
            <a:off x="8123338" y="3458075"/>
            <a:ext cx="1873200" cy="40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450" b="1">
                <a:solidFill>
                  <a:schemeClr val="lt1"/>
                </a:solidFill>
                <a:latin typeface="Open Sans"/>
                <a:ea typeface="Open Sans"/>
                <a:cs typeface="Open Sans"/>
                <a:sym typeface="Open Sans"/>
              </a:rPr>
              <a:t>4th DARIAH-HR</a:t>
            </a:r>
            <a:r>
              <a:rPr lang="hr" sz="450">
                <a:solidFill>
                  <a:schemeClr val="lt1"/>
                </a:solidFill>
                <a:latin typeface="Open Sans"/>
                <a:ea typeface="Open Sans"/>
                <a:cs typeface="Open Sans"/>
                <a:sym typeface="Open Sans"/>
              </a:rPr>
              <a:t> International Conference,</a:t>
            </a:r>
            <a:endParaRPr sz="450">
              <a:solidFill>
                <a:schemeClr val="lt1"/>
              </a:solidFill>
              <a:latin typeface="Open Sans"/>
              <a:ea typeface="Open Sans"/>
              <a:cs typeface="Open Sans"/>
              <a:sym typeface="Open Sans"/>
            </a:endParaRPr>
          </a:p>
          <a:p>
            <a:pPr marL="0" lvl="0" indent="0" algn="l" rtl="0">
              <a:lnSpc>
                <a:spcPct val="115000"/>
              </a:lnSpc>
              <a:spcBef>
                <a:spcPts val="0"/>
              </a:spcBef>
              <a:spcAft>
                <a:spcPts val="0"/>
              </a:spcAft>
              <a:buNone/>
            </a:pPr>
            <a:r>
              <a:rPr lang="hr" sz="450">
                <a:solidFill>
                  <a:schemeClr val="lt1"/>
                </a:solidFill>
                <a:latin typeface="Open Sans"/>
                <a:ea typeface="Open Sans"/>
                <a:cs typeface="Open Sans"/>
                <a:sym typeface="Open Sans"/>
              </a:rPr>
              <a:t>Split, Croatia </a:t>
            </a:r>
            <a:r>
              <a:rPr lang="hr" sz="450" b="1">
                <a:solidFill>
                  <a:schemeClr val="lt1"/>
                </a:solidFill>
                <a:latin typeface="Open Sans"/>
                <a:ea typeface="Open Sans"/>
                <a:cs typeface="Open Sans"/>
                <a:sym typeface="Open Sans"/>
              </a:rPr>
              <a:t>/ 9-11 October 2024</a:t>
            </a:r>
            <a:endParaRPr sz="450" b="1">
              <a:solidFill>
                <a:schemeClr val="lt1"/>
              </a:solidFill>
              <a:latin typeface="Open Sans"/>
              <a:ea typeface="Open Sans"/>
              <a:cs typeface="Open Sans"/>
              <a:sym typeface="Open Sans"/>
            </a:endParaRPr>
          </a:p>
          <a:p>
            <a:pPr marL="0" lvl="0" indent="0" algn="l" rtl="0">
              <a:spcBef>
                <a:spcPts val="0"/>
              </a:spcBef>
              <a:spcAft>
                <a:spcPts val="0"/>
              </a:spcAft>
              <a:buNone/>
            </a:pPr>
            <a:r>
              <a:rPr lang="hr" sz="450" b="1">
                <a:solidFill>
                  <a:schemeClr val="lt1"/>
                </a:solidFill>
                <a:latin typeface="Open Sans"/>
                <a:ea typeface="Open Sans"/>
                <a:cs typeface="Open Sans"/>
                <a:sym typeface="Open Sans"/>
              </a:rPr>
              <a:t>Faculty of Humanities and Social Sciences in Split</a:t>
            </a:r>
            <a:endParaRPr sz="100">
              <a:solidFill>
                <a:schemeClr val="lt1"/>
              </a:solidFill>
            </a:endParaRPr>
          </a:p>
        </p:txBody>
      </p:sp>
      <p:pic>
        <p:nvPicPr>
          <p:cNvPr id="91" name="Google Shape;91;p18"/>
          <p:cNvPicPr preferRelativeResize="0"/>
          <p:nvPr/>
        </p:nvPicPr>
        <p:blipFill rotWithShape="1">
          <a:blip r:embed="rId5">
            <a:alphaModFix/>
          </a:blip>
          <a:srcRect b="22366"/>
          <a:stretch/>
        </p:blipFill>
        <p:spPr>
          <a:xfrm>
            <a:off x="6189500" y="3190600"/>
            <a:ext cx="2437501" cy="2031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LLM stages</a:t>
            </a:r>
            <a:endParaRPr/>
          </a:p>
        </p:txBody>
      </p:sp>
      <p:pic>
        <p:nvPicPr>
          <p:cNvPr id="175" name="Google Shape;175;p27"/>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pic>
        <p:nvPicPr>
          <p:cNvPr id="176" name="Google Shape;176;p27"/>
          <p:cNvPicPr preferRelativeResize="0"/>
          <p:nvPr/>
        </p:nvPicPr>
        <p:blipFill rotWithShape="1">
          <a:blip r:embed="rId4">
            <a:alphaModFix/>
          </a:blip>
          <a:srcRect/>
          <a:stretch/>
        </p:blipFill>
        <p:spPr>
          <a:xfrm>
            <a:off x="6090952" y="186736"/>
            <a:ext cx="2349775" cy="2045514"/>
          </a:xfrm>
          <a:prstGeom prst="rect">
            <a:avLst/>
          </a:prstGeom>
          <a:noFill/>
          <a:ln>
            <a:noFill/>
          </a:ln>
        </p:spPr>
      </p:pic>
      <p:sp>
        <p:nvSpPr>
          <p:cNvPr id="177" name="Google Shape;177;p27"/>
          <p:cNvSpPr txBox="1"/>
          <p:nvPr/>
        </p:nvSpPr>
        <p:spPr>
          <a:xfrm>
            <a:off x="0" y="1913400"/>
            <a:ext cx="8682000" cy="330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hr" sz="1100" b="1">
                <a:solidFill>
                  <a:schemeClr val="dk1"/>
                </a:solidFill>
              </a:rPr>
              <a:t>ChatBOT</a:t>
            </a:r>
            <a:r>
              <a:rPr lang="hr" sz="1100">
                <a:solidFill>
                  <a:schemeClr val="dk1"/>
                </a:solidFill>
              </a:rPr>
              <a:t>: The next level up is a more complex version of interaction – a chatbot. At this stage, the model isn't just answering isolated questions but is capable of maintaining a conversation, possibly remembering context and offering a more interactive experience.</a:t>
            </a:r>
            <a:endParaRPr sz="1100">
              <a:solidFill>
                <a:schemeClr val="dk1"/>
              </a:solidFill>
            </a:endParaRPr>
          </a:p>
          <a:p>
            <a:pPr marL="0" lvl="0" indent="0" algn="l" rtl="0">
              <a:lnSpc>
                <a:spcPct val="115000"/>
              </a:lnSpc>
              <a:spcBef>
                <a:spcPts val="1200"/>
              </a:spcBef>
              <a:spcAft>
                <a:spcPts val="0"/>
              </a:spcAft>
              <a:buNone/>
            </a:pPr>
            <a:r>
              <a:rPr lang="hr" sz="1100" b="1">
                <a:solidFill>
                  <a:schemeClr val="dk1"/>
                </a:solidFill>
              </a:rPr>
              <a:t>RAG (Retrieval-Augmented Generation)</a:t>
            </a:r>
            <a:r>
              <a:rPr lang="hr" sz="1100">
                <a:solidFill>
                  <a:schemeClr val="dk1"/>
                </a:solidFill>
              </a:rPr>
              <a:t>: This layer refers to systems that use external sources (like databases or documents) to improve the quality of the responses. The model retrieves relevant information from external documents or the web and uses it to generate more accurate or detailed answers. This makes the LLM more powerful and knowledgeable beyond its trained data.</a:t>
            </a:r>
            <a:endParaRPr sz="1100">
              <a:solidFill>
                <a:schemeClr val="dk1"/>
              </a:solidFill>
            </a:endParaRPr>
          </a:p>
          <a:p>
            <a:pPr marL="0" lvl="0" indent="0" algn="l" rtl="0">
              <a:lnSpc>
                <a:spcPct val="115000"/>
              </a:lnSpc>
              <a:spcBef>
                <a:spcPts val="1200"/>
              </a:spcBef>
              <a:spcAft>
                <a:spcPts val="0"/>
              </a:spcAft>
              <a:buNone/>
            </a:pPr>
            <a:r>
              <a:rPr lang="hr" sz="1100" b="1">
                <a:solidFill>
                  <a:schemeClr val="dk1"/>
                </a:solidFill>
              </a:rPr>
              <a:t>Agents</a:t>
            </a:r>
            <a:r>
              <a:rPr lang="hr" sz="1100">
                <a:solidFill>
                  <a:schemeClr val="dk1"/>
                </a:solidFill>
              </a:rPr>
              <a:t>: These are more autonomous systems that can perform specific tasks beyond simple responses. Agents use the capabilities of LLMs to take actions, make decisions, and possibly interact with other software systems or tools to achieve goals, automate processes, or solve problems dynamically.</a:t>
            </a:r>
            <a:endParaRPr sz="1100">
              <a:solidFill>
                <a:schemeClr val="dk1"/>
              </a:solidFill>
            </a:endParaRPr>
          </a:p>
          <a:p>
            <a:pPr marL="0" lvl="0" indent="0" algn="l" rtl="0">
              <a:lnSpc>
                <a:spcPct val="115000"/>
              </a:lnSpc>
              <a:spcBef>
                <a:spcPts val="1200"/>
              </a:spcBef>
              <a:spcAft>
                <a:spcPts val="1200"/>
              </a:spcAft>
              <a:buNone/>
            </a:pPr>
            <a:r>
              <a:rPr lang="hr" sz="1100" b="1">
                <a:solidFill>
                  <a:schemeClr val="dk1"/>
                </a:solidFill>
              </a:rPr>
              <a:t>LLM OS</a:t>
            </a:r>
            <a:r>
              <a:rPr lang="hr" sz="1100">
                <a:solidFill>
                  <a:schemeClr val="dk1"/>
                </a:solidFill>
              </a:rPr>
              <a:t>: At the top of the pyramid is an "LLM OS" (Operating System for Large Language Models). This represents a more advanced integration of LLMs into systems that can handle multiple complex tasks, similar to how an operating system (OS) manages resources and tasks for a computer. An LLM OS could orchestrate various LLM functionalities, agents, and modules to provide a cohesive, multi-tasking intelligent system.</a:t>
            </a:r>
            <a:endParaRPr sz="1100">
              <a:solidFill>
                <a:schemeClr val="dk1"/>
              </a:solidFill>
            </a:endParaRPr>
          </a:p>
        </p:txBody>
      </p:sp>
      <p:sp>
        <p:nvSpPr>
          <p:cNvPr id="178" name="Google Shape;178;p27"/>
          <p:cNvSpPr txBox="1"/>
          <p:nvPr/>
        </p:nvSpPr>
        <p:spPr>
          <a:xfrm>
            <a:off x="7850" y="852775"/>
            <a:ext cx="6014700" cy="148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hr" sz="1100">
                <a:solidFill>
                  <a:schemeClr val="dk1"/>
                </a:solidFill>
              </a:rPr>
              <a:t>This pyramid diagram provides a structured view of different levels of functionality in large language models (LLMs) and conversational bots. Here's what each layer represents:</a:t>
            </a:r>
            <a:endParaRPr sz="1100">
              <a:solidFill>
                <a:schemeClr val="dk1"/>
              </a:solidFill>
            </a:endParaRPr>
          </a:p>
          <a:p>
            <a:pPr marL="0" lvl="0" indent="0" algn="l" rtl="0">
              <a:lnSpc>
                <a:spcPct val="115000"/>
              </a:lnSpc>
              <a:spcBef>
                <a:spcPts val="1200"/>
              </a:spcBef>
              <a:spcAft>
                <a:spcPts val="1200"/>
              </a:spcAft>
              <a:buNone/>
            </a:pPr>
            <a:r>
              <a:rPr lang="hr" sz="1100" b="1">
                <a:solidFill>
                  <a:schemeClr val="dk1"/>
                </a:solidFill>
              </a:rPr>
              <a:t>Q&amp;A (Question &amp; Answer)</a:t>
            </a:r>
            <a:r>
              <a:rPr lang="hr" sz="1100">
                <a:solidFill>
                  <a:schemeClr val="dk1"/>
                </a:solidFill>
              </a:rPr>
              <a:t>: At the base of the pyramid, we have basic question-and-answer functionality. This level represents the simplest application of large language models where users ask a question, and the model gives a response. This is foundational to many chatbot applications.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hr"/>
              <a:t>(Classical) NLP</a:t>
            </a:r>
            <a:endParaRPr/>
          </a:p>
        </p:txBody>
      </p:sp>
      <p:pic>
        <p:nvPicPr>
          <p:cNvPr id="184" name="Google Shape;184;p28"/>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
        <p:nvSpPr>
          <p:cNvPr id="185" name="Google Shape;185;p28"/>
          <p:cNvSpPr txBox="1"/>
          <p:nvPr/>
        </p:nvSpPr>
        <p:spPr>
          <a:xfrm>
            <a:off x="2987950" y="3081625"/>
            <a:ext cx="3000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200">
                <a:solidFill>
                  <a:srgbClr val="161616"/>
                </a:solidFill>
                <a:highlight>
                  <a:srgbClr val="FFFFFF"/>
                </a:highlight>
              </a:rPr>
              <a:t>NLP enables computers and digital devices to recognize, understand and generate text and speech by combining computational linguistics—the rule-based modeling of human language—together with statistical modeling, machine learning and deep learning.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Classical NLP</a:t>
            </a:r>
            <a:endParaRPr/>
          </a:p>
        </p:txBody>
      </p:sp>
      <p:sp>
        <p:nvSpPr>
          <p:cNvPr id="191" name="Google Shape;191;p29"/>
          <p:cNvSpPr txBox="1">
            <a:spLocks noGrp="1"/>
          </p:cNvSpPr>
          <p:nvPr>
            <p:ph type="body" idx="1"/>
          </p:nvPr>
        </p:nvSpPr>
        <p:spPr>
          <a:xfrm>
            <a:off x="311700" y="1147475"/>
            <a:ext cx="7036800" cy="20838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hr"/>
              <a:t>Classical NLP (Natural Language Processing) encompasses a range of fundamental tasks that are crucial for understanding and processing natural language. These tasks use handcrafted rules, statistical models, and algorithms to analyze and generate language.</a:t>
            </a:r>
            <a:endParaRPr/>
          </a:p>
        </p:txBody>
      </p:sp>
      <p:pic>
        <p:nvPicPr>
          <p:cNvPr id="192" name="Google Shape;192;p29" descr="NLP Pipeline: Building an NLP Pipeline, Step-by-Step | by Suneel Patel |  Medium"/>
          <p:cNvPicPr preferRelativeResize="0"/>
          <p:nvPr/>
        </p:nvPicPr>
        <p:blipFill rotWithShape="1">
          <a:blip r:embed="rId3">
            <a:alphaModFix/>
          </a:blip>
          <a:srcRect t="31213" b="18352"/>
          <a:stretch/>
        </p:blipFill>
        <p:spPr>
          <a:xfrm>
            <a:off x="1053650" y="3550250"/>
            <a:ext cx="7036701" cy="820275"/>
          </a:xfrm>
          <a:prstGeom prst="rect">
            <a:avLst/>
          </a:prstGeom>
          <a:noFill/>
          <a:ln>
            <a:noFill/>
          </a:ln>
        </p:spPr>
      </p:pic>
      <p:pic>
        <p:nvPicPr>
          <p:cNvPr id="193" name="Google Shape;193;p29"/>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199" name="Google Shape;199;p30"/>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200" name="Google Shape;200;p30"/>
          <p:cNvPicPr preferRelativeResize="0"/>
          <p:nvPr/>
        </p:nvPicPr>
        <p:blipFill>
          <a:blip r:embed="rId3">
            <a:alphaModFix/>
          </a:blip>
          <a:stretch>
            <a:fillRect/>
          </a:stretch>
        </p:blipFill>
        <p:spPr>
          <a:xfrm>
            <a:off x="232017" y="0"/>
            <a:ext cx="8679965" cy="5143499"/>
          </a:xfrm>
          <a:prstGeom prst="rect">
            <a:avLst/>
          </a:prstGeom>
          <a:noFill/>
          <a:ln>
            <a:noFill/>
          </a:ln>
        </p:spPr>
      </p:pic>
      <p:sp>
        <p:nvSpPr>
          <p:cNvPr id="201" name="Google Shape;201;p30"/>
          <p:cNvSpPr txBox="1"/>
          <p:nvPr/>
        </p:nvSpPr>
        <p:spPr>
          <a:xfrm>
            <a:off x="4871025" y="120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b="1" u="sng">
                <a:solidFill>
                  <a:schemeClr val="hlink"/>
                </a:solidFill>
                <a:hlinkClick r:id="rId4"/>
              </a:rPr>
              <a:t>https://www.clarin.si/ske/#open</a:t>
            </a:r>
            <a:r>
              <a:rPr lang="hr" b="1"/>
              <a:t> </a:t>
            </a:r>
            <a:endParaRPr b="1"/>
          </a:p>
        </p:txBody>
      </p:sp>
      <p:pic>
        <p:nvPicPr>
          <p:cNvPr id="202" name="Google Shape;202;p30"/>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31"/>
          <p:cNvPicPr preferRelativeResize="0"/>
          <p:nvPr/>
        </p:nvPicPr>
        <p:blipFill>
          <a:blip r:embed="rId3">
            <a:alphaModFix/>
          </a:blip>
          <a:stretch>
            <a:fillRect/>
          </a:stretch>
        </p:blipFill>
        <p:spPr>
          <a:xfrm>
            <a:off x="422199" y="222163"/>
            <a:ext cx="7812974" cy="4699176"/>
          </a:xfrm>
          <a:prstGeom prst="rect">
            <a:avLst/>
          </a:prstGeom>
          <a:noFill/>
          <a:ln>
            <a:noFill/>
          </a:ln>
        </p:spPr>
      </p:pic>
      <p:pic>
        <p:nvPicPr>
          <p:cNvPr id="208" name="Google Shape;208;p31"/>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p:nvPr/>
        </p:nvSpPr>
        <p:spPr>
          <a:xfrm>
            <a:off x="76200" y="793925"/>
            <a:ext cx="4887600" cy="381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hr" sz="1100">
                <a:solidFill>
                  <a:schemeClr val="dk1"/>
                </a:solidFill>
                <a:latin typeface="Calibri"/>
                <a:ea typeface="Calibri"/>
                <a:cs typeface="Calibri"/>
                <a:sym typeface="Calibri"/>
              </a:rPr>
              <a:t>Clustering with 84 elements and 9 clusters</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[0] sram-n, nelagoda-n, stid-n, krivnja-n, poniženje-n, obraz-n, krivica-n,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    ponos-n, žaljenje-n, kajanje-n, bolnost-n, trema-n, jeza-n, peckanje-n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[1</a:t>
            </a:r>
            <a:r>
              <a:rPr lang="hr" sz="1100" b="1">
                <a:solidFill>
                  <a:schemeClr val="dk1"/>
                </a:solidFill>
                <a:latin typeface="Calibri"/>
                <a:ea typeface="Calibri"/>
                <a:cs typeface="Calibri"/>
                <a:sym typeface="Calibri"/>
              </a:rPr>
              <a:t>] nesigurnost-n, nepovjerenje-n, nestabilnost-n, zbunjenost-n,</a:t>
            </a:r>
            <a:endParaRPr sz="1100"/>
          </a:p>
          <a:p>
            <a:pPr marL="0" marR="0" lvl="0" indent="0" algn="l" rtl="0">
              <a:spcBef>
                <a:spcPts val="0"/>
              </a:spcBef>
              <a:spcAft>
                <a:spcPts val="0"/>
              </a:spcAft>
              <a:buNone/>
            </a:pPr>
            <a:r>
              <a:rPr lang="hr" sz="1100" b="1">
                <a:solidFill>
                  <a:schemeClr val="dk1"/>
                </a:solidFill>
                <a:latin typeface="Calibri"/>
                <a:ea typeface="Calibri"/>
                <a:cs typeface="Calibri"/>
                <a:sym typeface="Calibri"/>
              </a:rPr>
              <a:t>    neodlučnost-n, nezadovoljstvo-n, ljubomora-n, sumnjičavost-n,</a:t>
            </a:r>
            <a:endParaRPr sz="1100"/>
          </a:p>
          <a:p>
            <a:pPr marL="0" marR="0" lvl="0" indent="0" algn="l" rtl="0">
              <a:spcBef>
                <a:spcPts val="0"/>
              </a:spcBef>
              <a:spcAft>
                <a:spcPts val="0"/>
              </a:spcAft>
              <a:buNone/>
            </a:pPr>
            <a:r>
              <a:rPr lang="hr" sz="1100" b="1">
                <a:solidFill>
                  <a:schemeClr val="dk1"/>
                </a:solidFill>
                <a:latin typeface="Calibri"/>
                <a:ea typeface="Calibri"/>
                <a:cs typeface="Calibri"/>
                <a:sym typeface="Calibri"/>
              </a:rPr>
              <a:t>    neprijateljstvo-n, pesimizam-n, nerazumijevanje-n, nesnošljivost-n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[2] briga-n, pažnja-n, skrb-n, njega-n, ljubav-n, problem-n, što-n, kajati-v,</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    odgovornost-n, obaveza-n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[3] </a:t>
            </a:r>
            <a:r>
              <a:rPr lang="hr" sz="1100" b="1">
                <a:solidFill>
                  <a:schemeClr val="dk1"/>
                </a:solidFill>
                <a:latin typeface="Calibri"/>
                <a:ea typeface="Calibri"/>
                <a:cs typeface="Calibri"/>
                <a:sym typeface="Calibri"/>
              </a:rPr>
              <a:t>panika-n, frka-n, strka-n, nervoza-n, kaos-n, histerija-n, anksioznost-n,</a:t>
            </a:r>
            <a:endParaRPr sz="1100"/>
          </a:p>
          <a:p>
            <a:pPr marL="0" marR="0" lvl="0" indent="0" algn="l" rtl="0">
              <a:spcBef>
                <a:spcPts val="0"/>
              </a:spcBef>
              <a:spcAft>
                <a:spcPts val="0"/>
              </a:spcAft>
              <a:buNone/>
            </a:pPr>
            <a:r>
              <a:rPr lang="hr" sz="1100" b="1">
                <a:solidFill>
                  <a:schemeClr val="dk1"/>
                </a:solidFill>
                <a:latin typeface="Calibri"/>
                <a:ea typeface="Calibri"/>
                <a:cs typeface="Calibri"/>
                <a:sym typeface="Calibri"/>
              </a:rPr>
              <a:t>    paranoja-n, žurba-n, šok-n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[4] bol-n, neugoda-n, patnja-n, tuga-n, grč-n, muka-n, upala-n, glavobolja-n,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    oteklina-n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[5</a:t>
            </a:r>
            <a:r>
              <a:rPr lang="hr" sz="1100" b="1">
                <a:solidFill>
                  <a:schemeClr val="dk1"/>
                </a:solidFill>
                <a:latin typeface="Calibri"/>
                <a:ea typeface="Calibri"/>
                <a:cs typeface="Calibri"/>
                <a:sym typeface="Calibri"/>
              </a:rPr>
              <a:t>] sumnja-n, dvojba-n, nedoumica-n, nevjera-n, optužba-n, nevjerica-n,</a:t>
            </a:r>
            <a:endParaRPr sz="1100"/>
          </a:p>
          <a:p>
            <a:pPr marL="0" marR="0" lvl="0" indent="0" algn="l" rtl="0">
              <a:spcBef>
                <a:spcPts val="0"/>
              </a:spcBef>
              <a:spcAft>
                <a:spcPts val="0"/>
              </a:spcAft>
              <a:buNone/>
            </a:pPr>
            <a:r>
              <a:rPr lang="hr" sz="1100" b="1">
                <a:solidFill>
                  <a:schemeClr val="dk1"/>
                </a:solidFill>
                <a:latin typeface="Calibri"/>
                <a:ea typeface="Calibri"/>
                <a:cs typeface="Calibri"/>
                <a:sym typeface="Calibri"/>
              </a:rPr>
              <a:t>    dilema-n, indicija-n, skepsa-n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[6] neizvjesnost-n, napetost-n, iščekivanje-n, uzbuđenje-n, rizik-n,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    strepnja-n, čekanje-n, preokret-n, draž-n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[7</a:t>
            </a:r>
            <a:r>
              <a:rPr lang="hr" sz="1100" b="1">
                <a:solidFill>
                  <a:schemeClr val="dk1"/>
                </a:solidFill>
                <a:latin typeface="Calibri"/>
                <a:ea typeface="Calibri"/>
                <a:cs typeface="Calibri"/>
                <a:sym typeface="Calibri"/>
              </a:rPr>
              <a:t>] tjeskoba-n, nemir-n, depresija-n, žalost-n, stres-n, zabrinutost-n,</a:t>
            </a:r>
            <a:endParaRPr sz="1100"/>
          </a:p>
          <a:p>
            <a:pPr marL="0" marR="0" lvl="0" indent="0" algn="l" rtl="0">
              <a:spcBef>
                <a:spcPts val="0"/>
              </a:spcBef>
              <a:spcAft>
                <a:spcPts val="0"/>
              </a:spcAft>
              <a:buNone/>
            </a:pPr>
            <a:r>
              <a:rPr lang="hr" sz="1100" b="1">
                <a:solidFill>
                  <a:schemeClr val="dk1"/>
                </a:solidFill>
                <a:latin typeface="Calibri"/>
                <a:ea typeface="Calibri"/>
                <a:cs typeface="Calibri"/>
                <a:sym typeface="Calibri"/>
              </a:rPr>
              <a:t>    nesanica-n, potištenost-n</a:t>
            </a:r>
            <a:endParaRPr sz="1100"/>
          </a:p>
          <a:p>
            <a:pPr marL="0" marR="0" lvl="0" indent="0" algn="l" rtl="0">
              <a:spcBef>
                <a:spcPts val="0"/>
              </a:spcBef>
              <a:spcAft>
                <a:spcPts val="0"/>
              </a:spcAft>
              <a:buNone/>
            </a:pPr>
            <a:r>
              <a:rPr lang="hr" sz="1100">
                <a:solidFill>
                  <a:schemeClr val="dk1"/>
                </a:solidFill>
                <a:latin typeface="Calibri"/>
                <a:ea typeface="Calibri"/>
                <a:cs typeface="Calibri"/>
                <a:sym typeface="Calibri"/>
              </a:rPr>
              <a:t>[8] strah-n, trepet-n, lepet-n</a:t>
            </a:r>
            <a:endParaRPr sz="1100"/>
          </a:p>
        </p:txBody>
      </p:sp>
      <p:pic>
        <p:nvPicPr>
          <p:cNvPr id="214" name="Google Shape;214;p32" descr="A close up of an umbrella&#10;&#10;Description automatically generated"/>
          <p:cNvPicPr preferRelativeResize="0"/>
          <p:nvPr/>
        </p:nvPicPr>
        <p:blipFill rotWithShape="1">
          <a:blip r:embed="rId3">
            <a:alphaModFix/>
          </a:blip>
          <a:srcRect/>
          <a:stretch/>
        </p:blipFill>
        <p:spPr>
          <a:xfrm>
            <a:off x="4572000" y="291000"/>
            <a:ext cx="3819300" cy="3819300"/>
          </a:xfrm>
          <a:prstGeom prst="rect">
            <a:avLst/>
          </a:prstGeom>
          <a:noFill/>
          <a:ln>
            <a:noFill/>
          </a:ln>
        </p:spPr>
      </p:pic>
      <p:pic>
        <p:nvPicPr>
          <p:cNvPr id="215" name="Google Shape;215;p32"/>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
        <p:nvSpPr>
          <p:cNvPr id="216" name="Google Shape;216;p32"/>
          <p:cNvSpPr txBox="1"/>
          <p:nvPr/>
        </p:nvSpPr>
        <p:spPr>
          <a:xfrm>
            <a:off x="-484275" y="4110300"/>
            <a:ext cx="9922200" cy="1069800"/>
          </a:xfrm>
          <a:prstGeom prst="rect">
            <a:avLst/>
          </a:prstGeom>
          <a:noFill/>
          <a:ln>
            <a:noFill/>
          </a:ln>
        </p:spPr>
        <p:txBody>
          <a:bodyPr spcFirstLastPara="1" wrap="square" lIns="91425" tIns="91425" rIns="91425" bIns="91425" anchor="t" anchorCtr="0">
            <a:spAutoFit/>
          </a:bodyPr>
          <a:lstStyle/>
          <a:p>
            <a:pPr marL="457200" marR="215900" lvl="0" indent="-260350" algn="l" rtl="0">
              <a:lnSpc>
                <a:spcPct val="150000"/>
              </a:lnSpc>
              <a:spcBef>
                <a:spcPts val="0"/>
              </a:spcBef>
              <a:spcAft>
                <a:spcPts val="0"/>
              </a:spcAft>
              <a:buSzPts val="500"/>
              <a:buFont typeface="Open Sans"/>
              <a:buChar char="●"/>
            </a:pPr>
            <a:r>
              <a:rPr lang="hr" sz="500">
                <a:solidFill>
                  <a:srgbClr val="24282A"/>
                </a:solidFill>
                <a:highlight>
                  <a:srgbClr val="FFFFFF"/>
                </a:highlight>
                <a:latin typeface="Open Sans"/>
                <a:ea typeface="Open Sans"/>
                <a:cs typeface="Open Sans"/>
                <a:sym typeface="Open Sans"/>
              </a:rPr>
              <a:t>Ban Kirigin, Tajana, Sanda Bujačić Babić, and Benedikt Perak. 2022. “</a:t>
            </a:r>
            <a:r>
              <a:rPr lang="hr" sz="500">
                <a:solidFill>
                  <a:srgbClr val="F79007"/>
                </a:solidFill>
                <a:highlight>
                  <a:srgbClr val="FFFFFF"/>
                </a:highlight>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Graph-Based Taxonomic Semantic Class Labeling</a:t>
            </a:r>
            <a:r>
              <a:rPr lang="hr" sz="500">
                <a:solidFill>
                  <a:srgbClr val="24282A"/>
                </a:solidFill>
                <a:highlight>
                  <a:srgbClr val="FFFFFF"/>
                </a:highlight>
                <a:latin typeface="Open Sans"/>
                <a:ea typeface="Open Sans"/>
                <a:cs typeface="Open Sans"/>
                <a:sym typeface="Open Sans"/>
              </a:rPr>
              <a:t>” </a:t>
            </a:r>
            <a:r>
              <a:rPr lang="hr" sz="500" i="1">
                <a:solidFill>
                  <a:srgbClr val="24282A"/>
                </a:solidFill>
                <a:highlight>
                  <a:srgbClr val="FFFFFF"/>
                </a:highlight>
                <a:latin typeface="Open Sans"/>
                <a:ea typeface="Open Sans"/>
                <a:cs typeface="Open Sans"/>
                <a:sym typeface="Open Sans"/>
              </a:rPr>
              <a:t>Future Internet</a:t>
            </a:r>
            <a:r>
              <a:rPr lang="hr" sz="500">
                <a:solidFill>
                  <a:srgbClr val="24282A"/>
                </a:solidFill>
                <a:highlight>
                  <a:srgbClr val="FFFFFF"/>
                </a:highlight>
                <a:latin typeface="Open Sans"/>
                <a:ea typeface="Open Sans"/>
                <a:cs typeface="Open Sans"/>
                <a:sym typeface="Open Sans"/>
              </a:rPr>
              <a:t> 14, no. 12: 383. https://doi.org/10.3390/fi14120383</a:t>
            </a:r>
            <a:endParaRPr sz="500">
              <a:solidFill>
                <a:srgbClr val="24282A"/>
              </a:solidFill>
              <a:highlight>
                <a:srgbClr val="FFFFFF"/>
              </a:highlight>
              <a:latin typeface="Open Sans"/>
              <a:ea typeface="Open Sans"/>
              <a:cs typeface="Open Sans"/>
              <a:sym typeface="Open Sans"/>
            </a:endParaRPr>
          </a:p>
          <a:p>
            <a:pPr marL="457200" marR="215900" lvl="0" indent="-260350" algn="l" rtl="0">
              <a:lnSpc>
                <a:spcPct val="150000"/>
              </a:lnSpc>
              <a:spcBef>
                <a:spcPts val="0"/>
              </a:spcBef>
              <a:spcAft>
                <a:spcPts val="0"/>
              </a:spcAft>
              <a:buSzPts val="500"/>
              <a:buFont typeface="Open Sans"/>
              <a:buChar char="●"/>
            </a:pPr>
            <a:r>
              <a:rPr lang="hr" sz="500">
                <a:solidFill>
                  <a:srgbClr val="24282A"/>
                </a:solidFill>
                <a:highlight>
                  <a:srgbClr val="FFFFFF"/>
                </a:highlight>
                <a:latin typeface="Open Sans"/>
                <a:ea typeface="Open Sans"/>
                <a:cs typeface="Open Sans"/>
                <a:sym typeface="Open Sans"/>
              </a:rPr>
              <a:t>Perak, B., &amp; Ban Kirigin, T. 2022 “</a:t>
            </a:r>
            <a:r>
              <a:rPr lang="hr" sz="500">
                <a:solidFill>
                  <a:srgbClr val="F79007"/>
                </a:solidFill>
                <a:highlight>
                  <a:srgbClr val="FFFFFF"/>
                </a:highlight>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Construction Grammar Conceptual Network: Dependency-based graph method for semantic association analysis</a:t>
            </a:r>
            <a:r>
              <a:rPr lang="hr" sz="500">
                <a:solidFill>
                  <a:srgbClr val="24282A"/>
                </a:solidFill>
                <a:highlight>
                  <a:srgbClr val="FFFFFF"/>
                </a:highlight>
                <a:latin typeface="Open Sans"/>
                <a:ea typeface="Open Sans"/>
                <a:cs typeface="Open Sans"/>
                <a:sym typeface="Open Sans"/>
              </a:rPr>
              <a:t>”. </a:t>
            </a:r>
            <a:r>
              <a:rPr lang="hr" sz="500" i="1">
                <a:solidFill>
                  <a:srgbClr val="24282A"/>
                </a:solidFill>
                <a:highlight>
                  <a:srgbClr val="FFFFFF"/>
                </a:highlight>
                <a:latin typeface="Open Sans"/>
                <a:ea typeface="Open Sans"/>
                <a:cs typeface="Open Sans"/>
                <a:sym typeface="Open Sans"/>
              </a:rPr>
              <a:t>Natural Language Engineering</a:t>
            </a:r>
            <a:r>
              <a:rPr lang="hr" sz="500">
                <a:solidFill>
                  <a:srgbClr val="24282A"/>
                </a:solidFill>
                <a:highlight>
                  <a:srgbClr val="FFFFFF"/>
                </a:highlight>
                <a:latin typeface="Open Sans"/>
                <a:ea typeface="Open Sans"/>
                <a:cs typeface="Open Sans"/>
                <a:sym typeface="Open Sans"/>
              </a:rPr>
              <a:t>. 1-31. doi:10.1017/S1351324922000274</a:t>
            </a:r>
            <a:endParaRPr sz="500">
              <a:solidFill>
                <a:srgbClr val="24282A"/>
              </a:solidFill>
              <a:highlight>
                <a:srgbClr val="FFFFFF"/>
              </a:highlight>
              <a:latin typeface="Open Sans"/>
              <a:ea typeface="Open Sans"/>
              <a:cs typeface="Open Sans"/>
              <a:sym typeface="Open Sans"/>
            </a:endParaRPr>
          </a:p>
          <a:p>
            <a:pPr marL="457200" marR="215900" lvl="0" indent="-260350" algn="l" rtl="0">
              <a:lnSpc>
                <a:spcPct val="150000"/>
              </a:lnSpc>
              <a:spcBef>
                <a:spcPts val="0"/>
              </a:spcBef>
              <a:spcAft>
                <a:spcPts val="0"/>
              </a:spcAft>
              <a:buSzPts val="500"/>
              <a:buFont typeface="Open Sans"/>
              <a:buChar char="●"/>
            </a:pPr>
            <a:r>
              <a:rPr lang="hr" sz="500">
                <a:solidFill>
                  <a:srgbClr val="24282A"/>
                </a:solidFill>
                <a:highlight>
                  <a:srgbClr val="FFFFFF"/>
                </a:highlight>
                <a:latin typeface="Open Sans"/>
                <a:ea typeface="Open Sans"/>
                <a:cs typeface="Open Sans"/>
                <a:sym typeface="Open Sans"/>
              </a:rPr>
              <a:t>Benedikt Perak (2022) </a:t>
            </a:r>
            <a:r>
              <a:rPr lang="hr" sz="500">
                <a:solidFill>
                  <a:srgbClr val="F79007"/>
                </a:solidFill>
                <a:highlight>
                  <a:srgbClr val="FFFFFF"/>
                </a:highlight>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Modeling Semantic Relations from a Dependency-Based Graph: A Corpus-Based Network Analysis of Croatian Parliamentary Debates</a:t>
            </a:r>
            <a:r>
              <a:rPr lang="hr" sz="500">
                <a:solidFill>
                  <a:srgbClr val="24282A"/>
                </a:solidFill>
                <a:highlight>
                  <a:srgbClr val="FFFFFF"/>
                </a:highlight>
                <a:latin typeface="Open Sans"/>
                <a:ea typeface="Open Sans"/>
                <a:cs typeface="Open Sans"/>
                <a:sym typeface="Open Sans"/>
              </a:rPr>
              <a:t>. In Tara Andrews, Franziska Diehr, Thomas Efer, Andreas Kuczera, Joris van Zundert (eds.) </a:t>
            </a:r>
            <a:r>
              <a:rPr lang="hr" sz="500" i="1">
                <a:solidFill>
                  <a:srgbClr val="F79007"/>
                </a:solidFill>
                <a:highlight>
                  <a:srgbClr val="FFFFFF"/>
                </a:highlight>
                <a:uFill>
                  <a:noFill/>
                </a:uFill>
                <a:latin typeface="Open Sans"/>
                <a:ea typeface="Open Sans"/>
                <a:cs typeface="Open Sans"/>
                <a:sym typeface="Open Sans"/>
                <a:hlinkClick r:id="rId8">
                  <a:extLst>
                    <a:ext uri="{A12FA001-AC4F-418D-AE19-62706E023703}">
                      <ahyp:hlinkClr xmlns:ahyp="http://schemas.microsoft.com/office/drawing/2018/hyperlinkcolor" val="tx"/>
                    </a:ext>
                  </a:extLst>
                </a:hlinkClick>
              </a:rPr>
              <a:t>Graph Technologies in the Humanities – Proceedings 2020</a:t>
            </a:r>
            <a:r>
              <a:rPr lang="hr" sz="500">
                <a:solidFill>
                  <a:srgbClr val="24282A"/>
                </a:solidFill>
                <a:highlight>
                  <a:srgbClr val="FFFFFF"/>
                </a:highlight>
                <a:latin typeface="Open Sans"/>
                <a:ea typeface="Open Sans"/>
                <a:cs typeface="Open Sans"/>
                <a:sym typeface="Open Sans"/>
              </a:rPr>
              <a:t>. CEUR Workshop Proceedings (</a:t>
            </a:r>
            <a:r>
              <a:rPr lang="hr" sz="500">
                <a:solidFill>
                  <a:srgbClr val="F79007"/>
                </a:solidFill>
                <a:highlight>
                  <a:srgbClr val="FFFFFF"/>
                </a:highlight>
                <a:uFill>
                  <a:noFill/>
                </a:uFill>
                <a:latin typeface="Open Sans"/>
                <a:ea typeface="Open Sans"/>
                <a:cs typeface="Open Sans"/>
                <a:sym typeface="Open Sans"/>
                <a:hlinkClick r:id="rId9">
                  <a:extLst>
                    <a:ext uri="{A12FA001-AC4F-418D-AE19-62706E023703}">
                      <ahyp:hlinkClr xmlns:ahyp="http://schemas.microsoft.com/office/drawing/2018/hyperlinkcolor" val="tx"/>
                    </a:ext>
                  </a:extLst>
                </a:hlinkClick>
              </a:rPr>
              <a:t>CEUR-WS.org</a:t>
            </a:r>
            <a:r>
              <a:rPr lang="hr" sz="500">
                <a:solidFill>
                  <a:srgbClr val="24282A"/>
                </a:solidFill>
                <a:highlight>
                  <a:srgbClr val="FFFFFF"/>
                </a:highlight>
                <a:latin typeface="Open Sans"/>
                <a:ea typeface="Open Sans"/>
                <a:cs typeface="Open Sans"/>
                <a:sym typeface="Open Sans"/>
              </a:rPr>
              <a:t> </a:t>
            </a:r>
            <a:r>
              <a:rPr lang="hr" sz="500">
                <a:solidFill>
                  <a:srgbClr val="F79007"/>
                </a:solidFill>
                <a:highlight>
                  <a:srgbClr val="FFFFFF"/>
                </a:highlight>
                <a:uFill>
                  <a:noFill/>
                </a:u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ISSN 1613-0073</a:t>
            </a:r>
            <a:r>
              <a:rPr lang="hr" sz="500">
                <a:solidFill>
                  <a:srgbClr val="24282A"/>
                </a:solidFill>
                <a:highlight>
                  <a:srgbClr val="FFFFFF"/>
                </a:highlight>
                <a:latin typeface="Open Sans"/>
                <a:ea typeface="Open Sans"/>
                <a:cs typeface="Open Sans"/>
                <a:sym typeface="Open Sans"/>
              </a:rPr>
              <a:t>)</a:t>
            </a:r>
            <a:endParaRPr sz="500">
              <a:solidFill>
                <a:srgbClr val="24282A"/>
              </a:solidFill>
              <a:highlight>
                <a:srgbClr val="FFFFFF"/>
              </a:highlight>
              <a:latin typeface="Open Sans"/>
              <a:ea typeface="Open Sans"/>
              <a:cs typeface="Open Sans"/>
              <a:sym typeface="Open Sans"/>
            </a:endParaRPr>
          </a:p>
          <a:p>
            <a:pPr marL="457200" marR="215900" lvl="0" indent="-260350" algn="l" rtl="0">
              <a:lnSpc>
                <a:spcPct val="150000"/>
              </a:lnSpc>
              <a:spcBef>
                <a:spcPts val="0"/>
              </a:spcBef>
              <a:spcAft>
                <a:spcPts val="0"/>
              </a:spcAft>
              <a:buSzPts val="500"/>
              <a:buFont typeface="Open Sans"/>
              <a:buChar char="●"/>
            </a:pPr>
            <a:r>
              <a:rPr lang="hr" sz="500">
                <a:solidFill>
                  <a:srgbClr val="24282A"/>
                </a:solidFill>
                <a:highlight>
                  <a:srgbClr val="FFFFFF"/>
                </a:highlight>
                <a:latin typeface="Open Sans"/>
                <a:ea typeface="Open Sans"/>
                <a:cs typeface="Open Sans"/>
                <a:sym typeface="Open Sans"/>
              </a:rPr>
              <a:t>Ban Kirigin, Tajana, Sanda Bujačić Babić, and Benedikt Perak. “</a:t>
            </a:r>
            <a:r>
              <a:rPr lang="hr" sz="500">
                <a:solidFill>
                  <a:srgbClr val="F79007"/>
                </a:solidFill>
                <a:highlight>
                  <a:srgbClr val="FFFFFF"/>
                </a:highlight>
                <a:uFill>
                  <a:noFill/>
                </a:uFill>
                <a:latin typeface="Open Sans"/>
                <a:ea typeface="Open Sans"/>
                <a:cs typeface="Open Sans"/>
                <a:sym typeface="Open Sans"/>
                <a:hlinkClick r:id="rId11">
                  <a:extLst>
                    <a:ext uri="{A12FA001-AC4F-418D-AE19-62706E023703}">
                      <ahyp:hlinkClr xmlns:ahyp="http://schemas.microsoft.com/office/drawing/2018/hyperlinkcolor" val="tx"/>
                    </a:ext>
                  </a:extLst>
                </a:hlinkClick>
              </a:rPr>
              <a:t>Semi-Local Integration Measure of Node Importance</a:t>
            </a:r>
            <a:r>
              <a:rPr lang="hr" sz="500">
                <a:solidFill>
                  <a:srgbClr val="24282A"/>
                </a:solidFill>
                <a:highlight>
                  <a:srgbClr val="FFFFFF"/>
                </a:highlight>
                <a:latin typeface="Open Sans"/>
                <a:ea typeface="Open Sans"/>
                <a:cs typeface="Open Sans"/>
                <a:sym typeface="Open Sans"/>
              </a:rPr>
              <a:t>.” </a:t>
            </a:r>
            <a:r>
              <a:rPr lang="hr" sz="500" i="1">
                <a:solidFill>
                  <a:srgbClr val="24282A"/>
                </a:solidFill>
                <a:highlight>
                  <a:srgbClr val="FFFFFF"/>
                </a:highlight>
                <a:latin typeface="Open Sans"/>
                <a:ea typeface="Open Sans"/>
                <a:cs typeface="Open Sans"/>
                <a:sym typeface="Open Sans"/>
              </a:rPr>
              <a:t>Mathematics</a:t>
            </a:r>
            <a:r>
              <a:rPr lang="hr" sz="500">
                <a:solidFill>
                  <a:srgbClr val="24282A"/>
                </a:solidFill>
                <a:highlight>
                  <a:srgbClr val="FFFFFF"/>
                </a:highlight>
                <a:latin typeface="Open Sans"/>
                <a:ea typeface="Open Sans"/>
                <a:cs typeface="Open Sans"/>
                <a:sym typeface="Open Sans"/>
              </a:rPr>
              <a:t> 10, no. 3 (2022): 405.</a:t>
            </a:r>
            <a:endParaRPr sz="500">
              <a:solidFill>
                <a:srgbClr val="24282A"/>
              </a:solidFill>
              <a:highlight>
                <a:srgbClr val="FFFFFF"/>
              </a:highlight>
              <a:latin typeface="Open Sans"/>
              <a:ea typeface="Open Sans"/>
              <a:cs typeface="Open Sans"/>
              <a:sym typeface="Open Sans"/>
            </a:endParaRPr>
          </a:p>
          <a:p>
            <a:pPr marL="457200" marR="215900" lvl="0" indent="-260350" algn="l" rtl="0">
              <a:lnSpc>
                <a:spcPct val="150000"/>
              </a:lnSpc>
              <a:spcBef>
                <a:spcPts val="0"/>
              </a:spcBef>
              <a:spcAft>
                <a:spcPts val="0"/>
              </a:spcAft>
              <a:buSzPts val="500"/>
              <a:buFont typeface="Open Sans"/>
              <a:buChar char="●"/>
            </a:pPr>
            <a:r>
              <a:rPr lang="hr" sz="500">
                <a:solidFill>
                  <a:srgbClr val="24282A"/>
                </a:solidFill>
                <a:highlight>
                  <a:srgbClr val="FFFFFF"/>
                </a:highlight>
                <a:latin typeface="Open Sans"/>
                <a:ea typeface="Open Sans"/>
                <a:cs typeface="Open Sans"/>
                <a:sym typeface="Open Sans"/>
              </a:rPr>
              <a:t>Ban Kirigin, Tajana, Sanda Bujačić Babić, and Benedikt Perak. 2021. “</a:t>
            </a:r>
            <a:r>
              <a:rPr lang="hr" sz="500">
                <a:solidFill>
                  <a:srgbClr val="F79007"/>
                </a:solidFill>
                <a:highlight>
                  <a:srgbClr val="FFFFFF"/>
                </a:highlight>
                <a:uFill>
                  <a:noFill/>
                </a:uFill>
                <a:latin typeface="Open Sans"/>
                <a:ea typeface="Open Sans"/>
                <a:cs typeface="Open Sans"/>
                <a:sym typeface="Open Sans"/>
                <a:hlinkClick r:id="rId12">
                  <a:extLst>
                    <a:ext uri="{A12FA001-AC4F-418D-AE19-62706E023703}">
                      <ahyp:hlinkClr xmlns:ahyp="http://schemas.microsoft.com/office/drawing/2018/hyperlinkcolor" val="tx"/>
                    </a:ext>
                  </a:extLst>
                </a:hlinkClick>
              </a:rPr>
              <a:t>Lexical Sense Labeling and Sentiment Potential Analysis Using Corpus-Based Dependency Graph</a:t>
            </a:r>
            <a:r>
              <a:rPr lang="hr" sz="500">
                <a:solidFill>
                  <a:srgbClr val="24282A"/>
                </a:solidFill>
                <a:highlight>
                  <a:srgbClr val="FFFFFF"/>
                </a:highlight>
                <a:latin typeface="Open Sans"/>
                <a:ea typeface="Open Sans"/>
                <a:cs typeface="Open Sans"/>
                <a:sym typeface="Open Sans"/>
              </a:rPr>
              <a:t>” </a:t>
            </a:r>
            <a:r>
              <a:rPr lang="hr" sz="500" i="1">
                <a:solidFill>
                  <a:srgbClr val="24282A"/>
                </a:solidFill>
                <a:highlight>
                  <a:srgbClr val="FFFFFF"/>
                </a:highlight>
                <a:latin typeface="Open Sans"/>
                <a:ea typeface="Open Sans"/>
                <a:cs typeface="Open Sans"/>
                <a:sym typeface="Open Sans"/>
              </a:rPr>
              <a:t>Mathematics</a:t>
            </a:r>
            <a:r>
              <a:rPr lang="hr" sz="500">
                <a:solidFill>
                  <a:srgbClr val="24282A"/>
                </a:solidFill>
                <a:highlight>
                  <a:srgbClr val="FFFFFF"/>
                </a:highlight>
                <a:latin typeface="Open Sans"/>
                <a:ea typeface="Open Sans"/>
                <a:cs typeface="Open Sans"/>
                <a:sym typeface="Open Sans"/>
              </a:rPr>
              <a:t> 9, no. 12: 1449. https://doi.org/10.3390/math9121449</a:t>
            </a:r>
            <a:endParaRPr sz="500">
              <a:solidFill>
                <a:srgbClr val="24282A"/>
              </a:solidFill>
              <a:highlight>
                <a:srgbClr val="FFFFFF"/>
              </a:highlight>
              <a:latin typeface="Open Sans"/>
              <a:ea typeface="Open Sans"/>
              <a:cs typeface="Open Sans"/>
              <a:sym typeface="Open Sans"/>
            </a:endParaRPr>
          </a:p>
          <a:p>
            <a:pPr marL="457200" marR="215900" lvl="0" indent="-260350" algn="l" rtl="0">
              <a:lnSpc>
                <a:spcPct val="150000"/>
              </a:lnSpc>
              <a:spcBef>
                <a:spcPts val="0"/>
              </a:spcBef>
              <a:spcAft>
                <a:spcPts val="0"/>
              </a:spcAft>
              <a:buSzPts val="500"/>
              <a:buFont typeface="Open Sans"/>
              <a:buChar char="●"/>
            </a:pPr>
            <a:r>
              <a:rPr lang="hr" sz="500">
                <a:solidFill>
                  <a:srgbClr val="24282A"/>
                </a:solidFill>
                <a:highlight>
                  <a:srgbClr val="FFFFFF"/>
                </a:highlight>
                <a:latin typeface="Open Sans"/>
                <a:ea typeface="Open Sans"/>
                <a:cs typeface="Open Sans"/>
                <a:sym typeface="Open Sans"/>
              </a:rPr>
              <a:t>Sardelić, M. &amp; Perak, B. (2021) </a:t>
            </a:r>
            <a:r>
              <a:rPr lang="hr" sz="500">
                <a:solidFill>
                  <a:srgbClr val="F79007"/>
                </a:solidFill>
                <a:highlight>
                  <a:srgbClr val="FFFFFF"/>
                </a:highlight>
                <a:uFill>
                  <a:noFill/>
                </a:uFill>
                <a:latin typeface="Open Sans"/>
                <a:ea typeface="Open Sans"/>
                <a:cs typeface="Open Sans"/>
                <a:sym typeface="Open Sans"/>
                <a:hlinkClick r:id="rId13">
                  <a:extLst>
                    <a:ext uri="{A12FA001-AC4F-418D-AE19-62706E023703}">
                      <ahyp:hlinkClr xmlns:ahyp="http://schemas.microsoft.com/office/drawing/2018/hyperlinkcolor" val="tx"/>
                    </a:ext>
                  </a:extLst>
                </a:hlinkClick>
              </a:rPr>
              <a:t>Jealousy vs Envy: European Cultural Background and Croatian Linguistic Examples</a:t>
            </a:r>
            <a:r>
              <a:rPr lang="hr" sz="500">
                <a:solidFill>
                  <a:srgbClr val="24282A"/>
                </a:solidFill>
                <a:highlight>
                  <a:srgbClr val="FFFFFF"/>
                </a:highlight>
                <a:latin typeface="Open Sans"/>
                <a:ea typeface="Open Sans"/>
                <a:cs typeface="Open Sans"/>
                <a:sym typeface="Open Sans"/>
              </a:rPr>
              <a:t>. </a:t>
            </a:r>
            <a:r>
              <a:rPr lang="hr" sz="500" i="1">
                <a:solidFill>
                  <a:srgbClr val="24282A"/>
                </a:solidFill>
                <a:highlight>
                  <a:srgbClr val="FFFFFF"/>
                </a:highlight>
                <a:latin typeface="Open Sans"/>
                <a:ea typeface="Open Sans"/>
                <a:cs typeface="Open Sans"/>
                <a:sym typeface="Open Sans"/>
              </a:rPr>
              <a:t>Collegium antropologicum </a:t>
            </a:r>
            <a:r>
              <a:rPr lang="hr" sz="500">
                <a:solidFill>
                  <a:srgbClr val="24282A"/>
                </a:solidFill>
                <a:highlight>
                  <a:srgbClr val="FFFFFF"/>
                </a:highlight>
                <a:latin typeface="Open Sans"/>
                <a:ea typeface="Open Sans"/>
                <a:cs typeface="Open Sans"/>
                <a:sym typeface="Open Sans"/>
              </a:rPr>
              <a:t>45, no. 1: 55-66.</a:t>
            </a:r>
            <a:endParaRPr sz="500">
              <a:solidFill>
                <a:srgbClr val="24282A"/>
              </a:solidFill>
              <a:highlight>
                <a:srgbClr val="FFFFFF"/>
              </a:highlight>
              <a:latin typeface="Open Sans"/>
              <a:ea typeface="Open Sans"/>
              <a:cs typeface="Open Sans"/>
              <a:sym typeface="Open Sans"/>
            </a:endParaRPr>
          </a:p>
          <a:p>
            <a:pPr marL="457200" marR="215900" lvl="0" indent="-260350" algn="l" rtl="0">
              <a:lnSpc>
                <a:spcPct val="150000"/>
              </a:lnSpc>
              <a:spcBef>
                <a:spcPts val="0"/>
              </a:spcBef>
              <a:spcAft>
                <a:spcPts val="0"/>
              </a:spcAft>
              <a:buSzPts val="500"/>
              <a:buFont typeface="Open Sans"/>
              <a:buChar char="●"/>
            </a:pPr>
            <a:r>
              <a:rPr lang="hr" sz="500">
                <a:solidFill>
                  <a:srgbClr val="24282A"/>
                </a:solidFill>
                <a:highlight>
                  <a:srgbClr val="FFFFFF"/>
                </a:highlight>
                <a:latin typeface="Open Sans"/>
                <a:ea typeface="Open Sans"/>
                <a:cs typeface="Open Sans"/>
                <a:sym typeface="Open Sans"/>
              </a:rPr>
              <a:t>Perak, B, Ban Kirigin, T. (2020). </a:t>
            </a:r>
            <a:r>
              <a:rPr lang="hr" sz="500">
                <a:solidFill>
                  <a:srgbClr val="F79007"/>
                </a:solidFill>
                <a:highlight>
                  <a:srgbClr val="FFFFFF"/>
                </a:highlight>
                <a:uFill>
                  <a:noFill/>
                </a:uFill>
                <a:latin typeface="Open Sans"/>
                <a:ea typeface="Open Sans"/>
                <a:cs typeface="Open Sans"/>
                <a:sym typeface="Open Sans"/>
                <a:hlinkClick r:id="rId14">
                  <a:extLst>
                    <a:ext uri="{A12FA001-AC4F-418D-AE19-62706E023703}">
                      <ahyp:hlinkClr xmlns:ahyp="http://schemas.microsoft.com/office/drawing/2018/hyperlinkcolor" val="tx"/>
                    </a:ext>
                  </a:extLst>
                </a:hlinkClick>
              </a:rPr>
              <a:t>Corpus-Based Syntactic-Semantic Graph Analysis: Semantic Domains of the Concept Feeling</a:t>
            </a:r>
            <a:r>
              <a:rPr lang="hr" sz="500">
                <a:solidFill>
                  <a:srgbClr val="24282A"/>
                </a:solidFill>
                <a:highlight>
                  <a:srgbClr val="FFFFFF"/>
                </a:highlight>
                <a:latin typeface="Open Sans"/>
                <a:ea typeface="Open Sans"/>
                <a:cs typeface="Open Sans"/>
                <a:sym typeface="Open Sans"/>
              </a:rPr>
              <a:t>. </a:t>
            </a:r>
            <a:r>
              <a:rPr lang="hr" sz="500" i="1">
                <a:solidFill>
                  <a:srgbClr val="24282A"/>
                </a:solidFill>
                <a:highlight>
                  <a:srgbClr val="FFFFFF"/>
                </a:highlight>
                <a:latin typeface="Open Sans"/>
                <a:ea typeface="Open Sans"/>
                <a:cs typeface="Open Sans"/>
                <a:sym typeface="Open Sans"/>
              </a:rPr>
              <a:t>Rasprave: Časopis Instituta za hrvatski jezik i jezikoslovlje</a:t>
            </a:r>
            <a:r>
              <a:rPr lang="hr" sz="500">
                <a:solidFill>
                  <a:srgbClr val="24282A"/>
                </a:solidFill>
                <a:highlight>
                  <a:srgbClr val="FFFFFF"/>
                </a:highlight>
                <a:latin typeface="Open Sans"/>
                <a:ea typeface="Open Sans"/>
                <a:cs typeface="Open Sans"/>
                <a:sym typeface="Open Sans"/>
              </a:rPr>
              <a:t>, Vol. 46 No. 2, 657-996,</a:t>
            </a:r>
            <a:endParaRPr sz="500">
              <a:solidFill>
                <a:srgbClr val="24282A"/>
              </a:solidFill>
              <a:highlight>
                <a:srgbClr val="FFFFFF"/>
              </a:highlight>
              <a:latin typeface="Open Sans"/>
              <a:ea typeface="Open Sans"/>
              <a:cs typeface="Open Sans"/>
              <a:sym typeface="Open Sans"/>
            </a:endParaRPr>
          </a:p>
        </p:txBody>
      </p:sp>
      <p:sp>
        <p:nvSpPr>
          <p:cNvPr id="217" name="Google Shape;217;p32"/>
          <p:cNvSpPr txBox="1"/>
          <p:nvPr/>
        </p:nvSpPr>
        <p:spPr>
          <a:xfrm>
            <a:off x="76200" y="7875"/>
            <a:ext cx="6806400" cy="7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hr" sz="3300">
                <a:solidFill>
                  <a:schemeClr val="dk1"/>
                </a:solidFill>
                <a:latin typeface="Calibri"/>
                <a:ea typeface="Calibri"/>
                <a:cs typeface="Calibri"/>
                <a:sym typeface="Calibri"/>
              </a:rPr>
              <a:t>Lexical graphs from syntactic analysis</a:t>
            </a:r>
            <a:endParaRPr sz="1100"/>
          </a:p>
          <a:p>
            <a:pPr marL="0" marR="0" lvl="0" indent="0" algn="l" rtl="0">
              <a:spcBef>
                <a:spcPts val="0"/>
              </a:spcBef>
              <a:spcAft>
                <a:spcPts val="0"/>
              </a:spcAft>
              <a:buNone/>
            </a:pPr>
            <a:r>
              <a:rPr lang="hr" sz="1400" b="1">
                <a:solidFill>
                  <a:srgbClr val="274E13"/>
                </a:solidFill>
                <a:latin typeface="Calibri"/>
                <a:ea typeface="Calibri"/>
                <a:cs typeface="Calibri"/>
                <a:sym typeface="Calibri"/>
              </a:rPr>
              <a:t>Strah-n –  [koordinacija] – F</a:t>
            </a:r>
            <a:r>
              <a:rPr lang="hr" sz="1400" b="1" baseline="-25000">
                <a:solidFill>
                  <a:srgbClr val="274E13"/>
                </a:solidFill>
                <a:latin typeface="Calibri"/>
                <a:ea typeface="Calibri"/>
                <a:cs typeface="Calibri"/>
                <a:sym typeface="Calibri"/>
              </a:rPr>
              <a:t>15</a:t>
            </a:r>
            <a:r>
              <a:rPr lang="hr" sz="1400" b="1">
                <a:solidFill>
                  <a:srgbClr val="274E13"/>
                </a:solidFill>
                <a:latin typeface="Calibri"/>
                <a:ea typeface="Calibri"/>
                <a:cs typeface="Calibri"/>
                <a:sym typeface="Calibri"/>
              </a:rPr>
              <a:t> – [koordinacija] - FoF</a:t>
            </a:r>
            <a:r>
              <a:rPr lang="hr" sz="1400" b="1" baseline="-25000">
                <a:solidFill>
                  <a:srgbClr val="274E13"/>
                </a:solidFill>
                <a:latin typeface="Calibri"/>
                <a:ea typeface="Calibri"/>
                <a:cs typeface="Calibri"/>
                <a:sym typeface="Calibri"/>
              </a:rPr>
              <a:t>15</a:t>
            </a:r>
            <a:endParaRPr sz="1400" b="1">
              <a:solidFill>
                <a:srgbClr val="274E13"/>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hr"/>
              <a:t>Language modelling</a:t>
            </a:r>
            <a:endParaRPr/>
          </a:p>
        </p:txBody>
      </p:sp>
      <p:pic>
        <p:nvPicPr>
          <p:cNvPr id="223" name="Google Shape;223;p33"/>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311700" y="445025"/>
            <a:ext cx="82638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39285"/>
              <a:buFont typeface="Arial"/>
              <a:buNone/>
            </a:pPr>
            <a:r>
              <a:rPr lang="hr"/>
              <a:t>Language modeling - prediction based on the frequency of sequences -&gt; n-gram</a:t>
            </a:r>
            <a:endParaRPr/>
          </a:p>
          <a:p>
            <a:pPr marL="0" lvl="0" indent="0" algn="l" rtl="0">
              <a:spcBef>
                <a:spcPts val="1200"/>
              </a:spcBef>
              <a:spcAft>
                <a:spcPts val="0"/>
              </a:spcAft>
              <a:buNone/>
            </a:pPr>
            <a:endParaRPr/>
          </a:p>
        </p:txBody>
      </p:sp>
      <p:sp>
        <p:nvSpPr>
          <p:cNvPr id="229" name="Google Shape;229;p34"/>
          <p:cNvSpPr txBox="1">
            <a:spLocks noGrp="1"/>
          </p:cNvSpPr>
          <p:nvPr>
            <p:ph type="body" idx="1"/>
          </p:nvPr>
        </p:nvSpPr>
        <p:spPr>
          <a:xfrm>
            <a:off x="311700" y="13731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hr"/>
              <a:t>The first language models were based on statistical methods and n-grams, calculating the probability of a sequence of words based on the frequency of word sequences in a training dataset (Wei et al. 2023).</a:t>
            </a:r>
            <a:endParaRPr/>
          </a:p>
        </p:txBody>
      </p:sp>
      <p:pic>
        <p:nvPicPr>
          <p:cNvPr id="230" name="Google Shape;230;p34"/>
          <p:cNvPicPr preferRelativeResize="0"/>
          <p:nvPr/>
        </p:nvPicPr>
        <p:blipFill>
          <a:blip r:embed="rId3">
            <a:alphaModFix/>
          </a:blip>
          <a:stretch>
            <a:fillRect/>
          </a:stretch>
        </p:blipFill>
        <p:spPr>
          <a:xfrm>
            <a:off x="4734775" y="2086426"/>
            <a:ext cx="3913475" cy="2075724"/>
          </a:xfrm>
          <a:prstGeom prst="rect">
            <a:avLst/>
          </a:prstGeom>
          <a:noFill/>
          <a:ln>
            <a:noFill/>
          </a:ln>
        </p:spPr>
      </p:pic>
      <p:sp>
        <p:nvSpPr>
          <p:cNvPr id="231" name="Google Shape;231;p34"/>
          <p:cNvSpPr txBox="1"/>
          <p:nvPr/>
        </p:nvSpPr>
        <p:spPr>
          <a:xfrm>
            <a:off x="369450" y="4703625"/>
            <a:ext cx="4267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700" u="sng">
                <a:solidFill>
                  <a:schemeClr val="hlink"/>
                </a:solidFill>
                <a:hlinkClick r:id="rId4"/>
              </a:rPr>
              <a:t>https://colab.research.google.com/drive/1EBJt1RSXIRUsWb8rbGWSDdyeKdJgRBmg?usp=sharing</a:t>
            </a:r>
            <a:r>
              <a:rPr lang="hr" sz="700"/>
              <a:t> </a:t>
            </a:r>
            <a:endParaRPr sz="700"/>
          </a:p>
        </p:txBody>
      </p:sp>
      <p:pic>
        <p:nvPicPr>
          <p:cNvPr id="232" name="Google Shape;232;p34"/>
          <p:cNvPicPr preferRelativeResize="0"/>
          <p:nvPr/>
        </p:nvPicPr>
        <p:blipFill>
          <a:blip r:embed="rId5">
            <a:alphaModFix/>
          </a:blip>
          <a:stretch>
            <a:fillRect/>
          </a:stretch>
        </p:blipFill>
        <p:spPr>
          <a:xfrm>
            <a:off x="369450" y="3415975"/>
            <a:ext cx="1746850" cy="1191700"/>
          </a:xfrm>
          <a:prstGeom prst="rect">
            <a:avLst/>
          </a:prstGeom>
          <a:noFill/>
          <a:ln>
            <a:noFill/>
          </a:ln>
        </p:spPr>
      </p:pic>
      <p:pic>
        <p:nvPicPr>
          <p:cNvPr id="233" name="Google Shape;233;p34"/>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LLM ngram in literature :)</a:t>
            </a:r>
            <a:endParaRPr/>
          </a:p>
        </p:txBody>
      </p:sp>
      <p:pic>
        <p:nvPicPr>
          <p:cNvPr id="239" name="Google Shape;239;p35"/>
          <p:cNvPicPr preferRelativeResize="0"/>
          <p:nvPr/>
        </p:nvPicPr>
        <p:blipFill>
          <a:blip r:embed="rId3">
            <a:alphaModFix/>
          </a:blip>
          <a:stretch>
            <a:fillRect/>
          </a:stretch>
        </p:blipFill>
        <p:spPr>
          <a:xfrm>
            <a:off x="311700" y="1228725"/>
            <a:ext cx="8247974" cy="3747349"/>
          </a:xfrm>
          <a:prstGeom prst="rect">
            <a:avLst/>
          </a:prstGeom>
          <a:noFill/>
          <a:ln>
            <a:noFill/>
          </a:ln>
        </p:spPr>
      </p:pic>
      <p:pic>
        <p:nvPicPr>
          <p:cNvPr id="240" name="Google Shape;240;p35"/>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6"/>
          <p:cNvPicPr preferRelativeResize="0"/>
          <p:nvPr/>
        </p:nvPicPr>
        <p:blipFill>
          <a:blip r:embed="rId3">
            <a:alphaModFix/>
          </a:blip>
          <a:stretch>
            <a:fillRect/>
          </a:stretch>
        </p:blipFill>
        <p:spPr>
          <a:xfrm>
            <a:off x="1891592" y="291365"/>
            <a:ext cx="5239125" cy="4560750"/>
          </a:xfrm>
          <a:prstGeom prst="rect">
            <a:avLst/>
          </a:prstGeom>
          <a:noFill/>
          <a:ln>
            <a:noFill/>
          </a:ln>
        </p:spPr>
      </p:pic>
      <p:pic>
        <p:nvPicPr>
          <p:cNvPr id="246" name="Google Shape;246;p36"/>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cxnSp>
        <p:nvCxnSpPr>
          <p:cNvPr id="247" name="Google Shape;247;p36"/>
          <p:cNvCxnSpPr/>
          <p:nvPr/>
        </p:nvCxnSpPr>
        <p:spPr>
          <a:xfrm rot="10800000" flipH="1">
            <a:off x="537325" y="4209338"/>
            <a:ext cx="1764900" cy="14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7420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0"/>
              </a:spcAft>
              <a:buNone/>
            </a:pPr>
            <a:r>
              <a:rPr lang="hr"/>
              <a:t>Introduction: Large Language Models in (Digital) Humanities</a:t>
            </a:r>
            <a:endParaRPr/>
          </a:p>
          <a:p>
            <a:pPr marL="0" lvl="0" indent="0" algn="l" rtl="0">
              <a:lnSpc>
                <a:spcPct val="115000"/>
              </a:lnSpc>
              <a:spcBef>
                <a:spcPts val="1400"/>
              </a:spcBef>
              <a:spcAft>
                <a:spcPts val="0"/>
              </a:spcAft>
              <a:buNone/>
            </a:pPr>
            <a:endParaRPr/>
          </a:p>
          <a:p>
            <a:pPr marL="0" lvl="0" indent="0" algn="l" rtl="0">
              <a:lnSpc>
                <a:spcPct val="115000"/>
              </a:lnSpc>
              <a:spcBef>
                <a:spcPts val="1400"/>
              </a:spcBef>
              <a:spcAft>
                <a:spcPts val="400"/>
              </a:spcAft>
              <a:buNone/>
            </a:pPr>
            <a:endParaRPr/>
          </a:p>
        </p:txBody>
      </p:sp>
      <p:sp>
        <p:nvSpPr>
          <p:cNvPr id="97" name="Google Shape;97;p19"/>
          <p:cNvSpPr txBox="1">
            <a:spLocks noGrp="1"/>
          </p:cNvSpPr>
          <p:nvPr>
            <p:ph type="body" idx="1"/>
          </p:nvPr>
        </p:nvSpPr>
        <p:spPr>
          <a:xfrm>
            <a:off x="311700" y="1017725"/>
            <a:ext cx="5940600" cy="4239000"/>
          </a:xfrm>
          <a:prstGeom prst="rect">
            <a:avLst/>
          </a:prstGeom>
        </p:spPr>
        <p:txBody>
          <a:bodyPr spcFirstLastPara="1" wrap="square" lIns="91425" tIns="91425" rIns="91425" bIns="91425" anchor="t" anchorCtr="0">
            <a:spAutoFit/>
          </a:bodyPr>
          <a:lstStyle/>
          <a:p>
            <a:pPr marL="0" lvl="0" indent="0" algn="l" rtl="0">
              <a:spcBef>
                <a:spcPts val="1200"/>
              </a:spcBef>
              <a:spcAft>
                <a:spcPts val="0"/>
              </a:spcAft>
              <a:buClr>
                <a:schemeClr val="dk1"/>
              </a:buClr>
              <a:buSzPts val="1100"/>
              <a:buFont typeface="Arial"/>
              <a:buNone/>
            </a:pPr>
            <a:r>
              <a:rPr lang="hr" sz="1100" b="1">
                <a:solidFill>
                  <a:schemeClr val="dk1"/>
                </a:solidFill>
              </a:rPr>
              <a:t>Goals of the Workshop:</a:t>
            </a:r>
            <a:endParaRPr sz="1100" b="1">
              <a:solidFill>
                <a:schemeClr val="dk1"/>
              </a:solidFill>
            </a:endParaRPr>
          </a:p>
          <a:p>
            <a:pPr marL="457200" lvl="0" indent="-298450" algn="l" rtl="0">
              <a:spcBef>
                <a:spcPts val="1200"/>
              </a:spcBef>
              <a:spcAft>
                <a:spcPts val="0"/>
              </a:spcAft>
              <a:buClr>
                <a:schemeClr val="dk1"/>
              </a:buClr>
              <a:buSzPts val="1100"/>
              <a:buChar char="●"/>
            </a:pPr>
            <a:r>
              <a:rPr lang="hr" sz="1100" b="1">
                <a:solidFill>
                  <a:schemeClr val="dk1"/>
                </a:solidFill>
              </a:rPr>
              <a:t>Explore</a:t>
            </a:r>
            <a:r>
              <a:rPr lang="hr" sz="1100">
                <a:solidFill>
                  <a:schemeClr val="dk1"/>
                </a:solidFill>
              </a:rPr>
              <a:t> the role of </a:t>
            </a:r>
            <a:r>
              <a:rPr lang="hr" sz="1100" b="1">
                <a:solidFill>
                  <a:schemeClr val="dk1"/>
                </a:solidFill>
              </a:rPr>
              <a:t>Large Language Models (LLMs)</a:t>
            </a:r>
            <a:r>
              <a:rPr lang="hr" sz="1100">
                <a:solidFill>
                  <a:schemeClr val="dk1"/>
                </a:solidFill>
              </a:rPr>
              <a:t> in the field of </a:t>
            </a:r>
            <a:r>
              <a:rPr lang="hr" sz="1100" b="1">
                <a:solidFill>
                  <a:schemeClr val="dk1"/>
                </a:solidFill>
              </a:rPr>
              <a:t>Digital Humanities</a:t>
            </a:r>
            <a:r>
              <a:rPr lang="hr"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Understand</a:t>
            </a:r>
            <a:r>
              <a:rPr lang="hr" sz="1100">
                <a:solidFill>
                  <a:schemeClr val="dk1"/>
                </a:solidFill>
              </a:rPr>
              <a:t> the fundamental concepts behind </a:t>
            </a:r>
            <a:r>
              <a:rPr lang="hr" sz="1100" b="1">
                <a:solidFill>
                  <a:schemeClr val="dk1"/>
                </a:solidFill>
              </a:rPr>
              <a:t>LLMs</a:t>
            </a:r>
            <a:r>
              <a:rPr lang="hr" sz="1100">
                <a:solidFill>
                  <a:schemeClr val="dk1"/>
                </a:solidFill>
              </a:rPr>
              <a:t> and their </a:t>
            </a:r>
            <a:r>
              <a:rPr lang="hr" sz="1100" b="1">
                <a:solidFill>
                  <a:schemeClr val="dk1"/>
                </a:solidFill>
              </a:rPr>
              <a:t>applications</a:t>
            </a:r>
            <a:r>
              <a:rPr lang="hr" sz="1100">
                <a:solidFill>
                  <a:schemeClr val="dk1"/>
                </a:solidFill>
              </a:rPr>
              <a:t>.</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Hands-on demonstration</a:t>
            </a:r>
            <a:r>
              <a:rPr lang="hr" sz="1100">
                <a:solidFill>
                  <a:schemeClr val="dk1"/>
                </a:solidFill>
              </a:rPr>
              <a:t> of </a:t>
            </a:r>
            <a:r>
              <a:rPr lang="hr" sz="1100" b="1">
                <a:solidFill>
                  <a:schemeClr val="dk1"/>
                </a:solidFill>
              </a:rPr>
              <a:t>tools and techniques</a:t>
            </a:r>
            <a:r>
              <a:rPr lang="hr" sz="1100">
                <a:solidFill>
                  <a:schemeClr val="dk1"/>
                </a:solidFill>
              </a:rPr>
              <a:t> for implementing LLMs in linguistic research.</a:t>
            </a:r>
            <a:endParaRPr sz="1100">
              <a:solidFill>
                <a:schemeClr val="dk1"/>
              </a:solidFill>
            </a:endParaRPr>
          </a:p>
          <a:p>
            <a:pPr marL="0" lvl="0" indent="0" algn="l" rtl="0">
              <a:spcBef>
                <a:spcPts val="1200"/>
              </a:spcBef>
              <a:spcAft>
                <a:spcPts val="0"/>
              </a:spcAft>
              <a:buNone/>
            </a:pPr>
            <a:r>
              <a:rPr lang="hr" sz="1100" b="1">
                <a:solidFill>
                  <a:schemeClr val="dk1"/>
                </a:solidFill>
              </a:rPr>
              <a:t>Why LLMs Matter:</a:t>
            </a:r>
            <a:endParaRPr sz="1100" b="1">
              <a:solidFill>
                <a:schemeClr val="dk1"/>
              </a:solidFill>
            </a:endParaRPr>
          </a:p>
          <a:p>
            <a:pPr marL="457200" lvl="0" indent="-298450" algn="l" rtl="0">
              <a:spcBef>
                <a:spcPts val="1200"/>
              </a:spcBef>
              <a:spcAft>
                <a:spcPts val="0"/>
              </a:spcAft>
              <a:buClr>
                <a:schemeClr val="dk1"/>
              </a:buClr>
              <a:buSzPts val="1100"/>
              <a:buChar char="●"/>
            </a:pPr>
            <a:r>
              <a:rPr lang="hr" sz="1100" b="1">
                <a:solidFill>
                  <a:schemeClr val="dk1"/>
                </a:solidFill>
              </a:rPr>
              <a:t>Bridge between AI and Humanities</a:t>
            </a:r>
            <a:r>
              <a:rPr lang="hr" sz="1100">
                <a:solidFill>
                  <a:schemeClr val="dk1"/>
                </a:solidFill>
              </a:rPr>
              <a:t>: LLMs enable new forms of interaction and analysis in language-driven fields.</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Innovative Research</a:t>
            </a:r>
            <a:r>
              <a:rPr lang="hr" sz="1100">
                <a:solidFill>
                  <a:schemeClr val="dk1"/>
                </a:solidFill>
              </a:rPr>
              <a:t>: By leveraging LLMs, researchers can automate text analysis, uncover patterns, and simulate human-like understanding of language.</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Future Trends</a:t>
            </a:r>
            <a:r>
              <a:rPr lang="hr" sz="1100">
                <a:solidFill>
                  <a:schemeClr val="dk1"/>
                </a:solidFill>
              </a:rPr>
              <a:t>: LLMs are continuously evolving, opening new possibilities for digital scholarship.</a:t>
            </a:r>
            <a:endParaRPr sz="1100">
              <a:solidFill>
                <a:schemeClr val="dk1"/>
              </a:solidFill>
            </a:endParaRPr>
          </a:p>
          <a:p>
            <a:pPr marL="0" lvl="0" indent="0" algn="l" rtl="0">
              <a:spcBef>
                <a:spcPts val="1200"/>
              </a:spcBef>
              <a:spcAft>
                <a:spcPts val="0"/>
              </a:spcAft>
              <a:buClr>
                <a:schemeClr val="dk1"/>
              </a:buClr>
              <a:buSzPts val="1100"/>
              <a:buFont typeface="Arial"/>
              <a:buNone/>
            </a:pPr>
            <a:r>
              <a:rPr lang="hr" sz="1100" b="1">
                <a:solidFill>
                  <a:schemeClr val="dk1"/>
                </a:solidFill>
              </a:rPr>
              <a:t>Key Takeaways</a:t>
            </a:r>
            <a:r>
              <a:rPr lang="hr"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hr" sz="1100">
                <a:solidFill>
                  <a:schemeClr val="dk1"/>
                </a:solidFill>
              </a:rPr>
              <a:t>How LLMs </a:t>
            </a:r>
            <a:r>
              <a:rPr lang="hr" sz="1100" b="1">
                <a:solidFill>
                  <a:schemeClr val="dk1"/>
                </a:solidFill>
              </a:rPr>
              <a:t>revolutionize</a:t>
            </a:r>
            <a:r>
              <a:rPr lang="hr" sz="1100">
                <a:solidFill>
                  <a:schemeClr val="dk1"/>
                </a:solidFill>
              </a:rPr>
              <a:t> text analysis in the humanities.</a:t>
            </a:r>
            <a:endParaRPr sz="1100">
              <a:solidFill>
                <a:schemeClr val="dk1"/>
              </a:solidFill>
            </a:endParaRPr>
          </a:p>
          <a:p>
            <a:pPr marL="457200" lvl="0" indent="-298450" algn="l" rtl="0">
              <a:spcBef>
                <a:spcPts val="0"/>
              </a:spcBef>
              <a:spcAft>
                <a:spcPts val="0"/>
              </a:spcAft>
              <a:buClr>
                <a:schemeClr val="dk1"/>
              </a:buClr>
              <a:buSzPts val="1100"/>
              <a:buChar char="●"/>
            </a:pPr>
            <a:r>
              <a:rPr lang="hr" sz="1100">
                <a:solidFill>
                  <a:schemeClr val="dk1"/>
                </a:solidFill>
              </a:rPr>
              <a:t>The </a:t>
            </a:r>
            <a:r>
              <a:rPr lang="hr" sz="1100" b="1">
                <a:solidFill>
                  <a:schemeClr val="dk1"/>
                </a:solidFill>
              </a:rPr>
              <a:t>practical applications</a:t>
            </a:r>
            <a:r>
              <a:rPr lang="hr" sz="1100">
                <a:solidFill>
                  <a:schemeClr val="dk1"/>
                </a:solidFill>
              </a:rPr>
              <a:t> of AI tools in various research contexts.</a:t>
            </a:r>
            <a:endParaRPr sz="1100">
              <a:solidFill>
                <a:schemeClr val="dk1"/>
              </a:solidFill>
            </a:endParaRPr>
          </a:p>
          <a:p>
            <a:pPr marL="457200" lvl="0" indent="-298450" algn="l" rtl="0">
              <a:spcBef>
                <a:spcPts val="0"/>
              </a:spcBef>
              <a:spcAft>
                <a:spcPts val="0"/>
              </a:spcAft>
              <a:buClr>
                <a:schemeClr val="dk1"/>
              </a:buClr>
              <a:buSzPts val="1100"/>
              <a:buChar char="●"/>
            </a:pPr>
            <a:r>
              <a:rPr lang="hr" sz="1100">
                <a:solidFill>
                  <a:schemeClr val="dk1"/>
                </a:solidFill>
              </a:rPr>
              <a:t>How to </a:t>
            </a:r>
            <a:r>
              <a:rPr lang="hr" sz="1100" b="1">
                <a:solidFill>
                  <a:schemeClr val="dk1"/>
                </a:solidFill>
              </a:rPr>
              <a:t>incorporate LLMs</a:t>
            </a:r>
            <a:r>
              <a:rPr lang="hr" sz="1100">
                <a:solidFill>
                  <a:schemeClr val="dk1"/>
                </a:solidFill>
              </a:rPr>
              <a:t> in your own research.</a:t>
            </a:r>
            <a:endParaRPr sz="1100">
              <a:solidFill>
                <a:schemeClr val="dk1"/>
              </a:solidFill>
            </a:endParaRPr>
          </a:p>
        </p:txBody>
      </p:sp>
      <p:pic>
        <p:nvPicPr>
          <p:cNvPr id="98" name="Google Shape;98;p19"/>
          <p:cNvPicPr preferRelativeResize="0"/>
          <p:nvPr/>
        </p:nvPicPr>
        <p:blipFill rotWithShape="1">
          <a:blip r:embed="rId3">
            <a:alphaModFix/>
          </a:blip>
          <a:srcRect b="22366"/>
          <a:stretch/>
        </p:blipFill>
        <p:spPr>
          <a:xfrm>
            <a:off x="6252300" y="1396419"/>
            <a:ext cx="2891700" cy="24101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Colab: basic Dialogue processes in Python </a:t>
            </a:r>
            <a:br>
              <a:rPr lang="hr"/>
            </a:br>
            <a:r>
              <a:rPr lang="hr"/>
              <a:t>(say:print, listen:input, memorize:variables, retrieve_knowledge:request_API)</a:t>
            </a:r>
            <a:endParaRPr/>
          </a:p>
        </p:txBody>
      </p:sp>
      <p:pic>
        <p:nvPicPr>
          <p:cNvPr id="253" name="Google Shape;253;p37"/>
          <p:cNvPicPr preferRelativeResize="0"/>
          <p:nvPr/>
        </p:nvPicPr>
        <p:blipFill>
          <a:blip r:embed="rId3">
            <a:alphaModFix/>
          </a:blip>
          <a:stretch>
            <a:fillRect/>
          </a:stretch>
        </p:blipFill>
        <p:spPr>
          <a:xfrm>
            <a:off x="677400" y="2170875"/>
            <a:ext cx="3313201" cy="2553450"/>
          </a:xfrm>
          <a:prstGeom prst="rect">
            <a:avLst/>
          </a:prstGeom>
          <a:noFill/>
          <a:ln>
            <a:noFill/>
          </a:ln>
        </p:spPr>
      </p:pic>
      <p:sp>
        <p:nvSpPr>
          <p:cNvPr id="254" name="Google Shape;254;p37"/>
          <p:cNvSpPr txBox="1"/>
          <p:nvPr/>
        </p:nvSpPr>
        <p:spPr>
          <a:xfrm>
            <a:off x="4347975" y="29364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4"/>
              </a:rPr>
              <a:t>https://colab.research.google.com/drive/181y4xZg4MBXRskOqt__LKnvsR3dkv3PK?usp=sharing</a:t>
            </a:r>
            <a:r>
              <a:rPr lang="hr"/>
              <a:t> </a:t>
            </a:r>
            <a:endParaRPr/>
          </a:p>
        </p:txBody>
      </p:sp>
      <p:pic>
        <p:nvPicPr>
          <p:cNvPr id="255" name="Google Shape;255;p37"/>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Colab: Simple bots (Eliza…..)</a:t>
            </a:r>
            <a:endParaRPr/>
          </a:p>
        </p:txBody>
      </p:sp>
      <p:pic>
        <p:nvPicPr>
          <p:cNvPr id="261" name="Google Shape;261;p38"/>
          <p:cNvPicPr preferRelativeResize="0"/>
          <p:nvPr/>
        </p:nvPicPr>
        <p:blipFill>
          <a:blip r:embed="rId3">
            <a:alphaModFix/>
          </a:blip>
          <a:stretch>
            <a:fillRect/>
          </a:stretch>
        </p:blipFill>
        <p:spPr>
          <a:xfrm>
            <a:off x="152400" y="1170125"/>
            <a:ext cx="5606958" cy="3820975"/>
          </a:xfrm>
          <a:prstGeom prst="rect">
            <a:avLst/>
          </a:prstGeom>
          <a:noFill/>
          <a:ln>
            <a:noFill/>
          </a:ln>
        </p:spPr>
      </p:pic>
      <p:sp>
        <p:nvSpPr>
          <p:cNvPr id="262" name="Google Shape;262;p38"/>
          <p:cNvSpPr txBox="1"/>
          <p:nvPr/>
        </p:nvSpPr>
        <p:spPr>
          <a:xfrm>
            <a:off x="5583725" y="147587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4"/>
              </a:rPr>
              <a:t>https://colab.research.google.com/drive/1eHZ9Kd0W1pF4vT8hC881YY_w13IwgUm8?usp=sharing</a:t>
            </a:r>
            <a:r>
              <a:rPr lang="hr"/>
              <a:t> </a:t>
            </a:r>
            <a:endParaRPr/>
          </a:p>
        </p:txBody>
      </p:sp>
      <p:pic>
        <p:nvPicPr>
          <p:cNvPr id="263" name="Google Shape;263;p38"/>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9"/>
          <p:cNvSpPr txBox="1">
            <a:spLocks noGrp="1"/>
          </p:cNvSpPr>
          <p:nvPr>
            <p:ph type="title"/>
          </p:nvPr>
        </p:nvSpPr>
        <p:spPr>
          <a:xfrm>
            <a:off x="235875" y="268625"/>
            <a:ext cx="8520600" cy="90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Colab: Chatbot system based on character pattern recognition</a:t>
            </a:r>
            <a:endParaRPr/>
          </a:p>
        </p:txBody>
      </p:sp>
      <p:sp>
        <p:nvSpPr>
          <p:cNvPr id="269" name="Google Shape;269;p39"/>
          <p:cNvSpPr txBox="1"/>
          <p:nvPr/>
        </p:nvSpPr>
        <p:spPr>
          <a:xfrm>
            <a:off x="4995400" y="215610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3"/>
              </a:rPr>
              <a:t>https://colab.research.google.com/drive/1dVQd_DEvvwXSZZjD6_VDkbMdRbjX7kYX?usp=sharing</a:t>
            </a:r>
            <a:r>
              <a:rPr lang="hr"/>
              <a:t> </a:t>
            </a:r>
            <a:endParaRPr/>
          </a:p>
        </p:txBody>
      </p:sp>
      <p:pic>
        <p:nvPicPr>
          <p:cNvPr id="270" name="Google Shape;270;p39"/>
          <p:cNvPicPr preferRelativeResize="0"/>
          <p:nvPr/>
        </p:nvPicPr>
        <p:blipFill>
          <a:blip r:embed="rId4">
            <a:alphaModFix/>
          </a:blip>
          <a:stretch>
            <a:fillRect/>
          </a:stretch>
        </p:blipFill>
        <p:spPr>
          <a:xfrm>
            <a:off x="481301" y="1398575"/>
            <a:ext cx="5172375" cy="3592524"/>
          </a:xfrm>
          <a:prstGeom prst="rect">
            <a:avLst/>
          </a:prstGeom>
          <a:noFill/>
          <a:ln>
            <a:noFill/>
          </a:ln>
        </p:spPr>
      </p:pic>
      <p:pic>
        <p:nvPicPr>
          <p:cNvPr id="271" name="Google Shape;271;p39"/>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hr"/>
              <a:t>From characters to vectors</a:t>
            </a:r>
            <a:endParaRPr/>
          </a:p>
        </p:txBody>
      </p:sp>
      <p:pic>
        <p:nvPicPr>
          <p:cNvPr id="277" name="Google Shape;277;p40"/>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1049850" y="2142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Word embeddings</a:t>
            </a:r>
            <a:endParaRPr/>
          </a:p>
        </p:txBody>
      </p:sp>
      <p:sp>
        <p:nvSpPr>
          <p:cNvPr id="283" name="Google Shape;283;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4" name="Google Shape;284;p41"/>
          <p:cNvPicPr preferRelativeResize="0"/>
          <p:nvPr/>
        </p:nvPicPr>
        <p:blipFill rotWithShape="1">
          <a:blip r:embed="rId3">
            <a:alphaModFix/>
          </a:blip>
          <a:srcRect/>
          <a:stretch/>
        </p:blipFill>
        <p:spPr>
          <a:xfrm>
            <a:off x="965526" y="2218100"/>
            <a:ext cx="3966774" cy="2961858"/>
          </a:xfrm>
          <a:prstGeom prst="rect">
            <a:avLst/>
          </a:prstGeom>
          <a:noFill/>
          <a:ln>
            <a:noFill/>
          </a:ln>
        </p:spPr>
      </p:pic>
      <p:pic>
        <p:nvPicPr>
          <p:cNvPr id="285" name="Google Shape;285;p41"/>
          <p:cNvPicPr preferRelativeResize="0"/>
          <p:nvPr/>
        </p:nvPicPr>
        <p:blipFill>
          <a:blip r:embed="rId4">
            <a:alphaModFix/>
          </a:blip>
          <a:stretch>
            <a:fillRect/>
          </a:stretch>
        </p:blipFill>
        <p:spPr>
          <a:xfrm>
            <a:off x="4932301" y="2218100"/>
            <a:ext cx="2961874" cy="2961851"/>
          </a:xfrm>
          <a:prstGeom prst="rect">
            <a:avLst/>
          </a:prstGeom>
          <a:noFill/>
          <a:ln>
            <a:noFill/>
          </a:ln>
        </p:spPr>
      </p:pic>
      <p:pic>
        <p:nvPicPr>
          <p:cNvPr id="286" name="Google Shape;286;p41"/>
          <p:cNvPicPr preferRelativeResize="0"/>
          <p:nvPr/>
        </p:nvPicPr>
        <p:blipFill>
          <a:blip r:embed="rId5">
            <a:alphaModFix/>
          </a:blip>
          <a:stretch>
            <a:fillRect/>
          </a:stretch>
        </p:blipFill>
        <p:spPr>
          <a:xfrm>
            <a:off x="127325" y="733775"/>
            <a:ext cx="5669399" cy="1484325"/>
          </a:xfrm>
          <a:prstGeom prst="rect">
            <a:avLst/>
          </a:prstGeom>
          <a:noFill/>
          <a:ln>
            <a:noFill/>
          </a:ln>
        </p:spPr>
      </p:pic>
      <p:pic>
        <p:nvPicPr>
          <p:cNvPr id="287" name="Google Shape;287;p41"/>
          <p:cNvPicPr preferRelativeResize="0"/>
          <p:nvPr/>
        </p:nvPicPr>
        <p:blipFill rotWithShape="1">
          <a:blip r:embed="rId6">
            <a:alphaModFix/>
          </a:blip>
          <a:srcRect/>
          <a:stretch/>
        </p:blipFill>
        <p:spPr>
          <a:xfrm>
            <a:off x="5641005" y="495425"/>
            <a:ext cx="3191295" cy="1484325"/>
          </a:xfrm>
          <a:prstGeom prst="rect">
            <a:avLst/>
          </a:prstGeom>
          <a:noFill/>
          <a:ln>
            <a:noFill/>
          </a:ln>
        </p:spPr>
      </p:pic>
      <p:pic>
        <p:nvPicPr>
          <p:cNvPr id="288" name="Google Shape;288;p41"/>
          <p:cNvPicPr preferRelativeResize="0"/>
          <p:nvPr/>
        </p:nvPicPr>
        <p:blipFill>
          <a:blip r:embed="rId7">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1049850" y="2142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Word embeddings</a:t>
            </a:r>
            <a:endParaRPr/>
          </a:p>
        </p:txBody>
      </p:sp>
      <p:sp>
        <p:nvSpPr>
          <p:cNvPr id="294" name="Google Shape;29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5" name="Google Shape;295;p42"/>
          <p:cNvPicPr preferRelativeResize="0"/>
          <p:nvPr/>
        </p:nvPicPr>
        <p:blipFill rotWithShape="1">
          <a:blip r:embed="rId3">
            <a:alphaModFix/>
          </a:blip>
          <a:srcRect/>
          <a:stretch/>
        </p:blipFill>
        <p:spPr>
          <a:xfrm>
            <a:off x="965526" y="2218100"/>
            <a:ext cx="3966774" cy="2961858"/>
          </a:xfrm>
          <a:prstGeom prst="rect">
            <a:avLst/>
          </a:prstGeom>
          <a:noFill/>
          <a:ln>
            <a:noFill/>
          </a:ln>
        </p:spPr>
      </p:pic>
      <p:pic>
        <p:nvPicPr>
          <p:cNvPr id="296" name="Google Shape;296;p42"/>
          <p:cNvPicPr preferRelativeResize="0"/>
          <p:nvPr/>
        </p:nvPicPr>
        <p:blipFill>
          <a:blip r:embed="rId4">
            <a:alphaModFix/>
          </a:blip>
          <a:stretch>
            <a:fillRect/>
          </a:stretch>
        </p:blipFill>
        <p:spPr>
          <a:xfrm>
            <a:off x="127325" y="733775"/>
            <a:ext cx="5669399" cy="1484325"/>
          </a:xfrm>
          <a:prstGeom prst="rect">
            <a:avLst/>
          </a:prstGeom>
          <a:noFill/>
          <a:ln>
            <a:noFill/>
          </a:ln>
        </p:spPr>
      </p:pic>
      <p:sp>
        <p:nvSpPr>
          <p:cNvPr id="297" name="Google Shape;297;p42"/>
          <p:cNvSpPr txBox="1"/>
          <p:nvPr/>
        </p:nvSpPr>
        <p:spPr>
          <a:xfrm>
            <a:off x="5373375" y="1152475"/>
            <a:ext cx="3000000" cy="33102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400"/>
              </a:spcBef>
              <a:spcAft>
                <a:spcPts val="0"/>
              </a:spcAft>
              <a:buClr>
                <a:srgbClr val="333333"/>
              </a:buClr>
              <a:buSzPts val="1100"/>
              <a:buChar char="●"/>
            </a:pPr>
            <a:r>
              <a:rPr lang="hr" sz="1300" b="1">
                <a:solidFill>
                  <a:schemeClr val="dk1"/>
                </a:solidFill>
              </a:rPr>
              <a:t>Word Embeddings</a:t>
            </a:r>
            <a:endParaRPr sz="1300" b="1">
              <a:solidFill>
                <a:schemeClr val="dk1"/>
              </a:solidFill>
            </a:endParaRPr>
          </a:p>
          <a:p>
            <a:pPr marL="457200" lvl="0" indent="-298450" algn="l" rtl="0">
              <a:lnSpc>
                <a:spcPct val="115000"/>
              </a:lnSpc>
              <a:spcBef>
                <a:spcPts val="0"/>
              </a:spcBef>
              <a:spcAft>
                <a:spcPts val="0"/>
              </a:spcAft>
              <a:buClr>
                <a:srgbClr val="333333"/>
              </a:buClr>
              <a:buSzPts val="1100"/>
              <a:buChar char="●"/>
            </a:pPr>
            <a:r>
              <a:rPr lang="hr" sz="1100" b="1">
                <a:solidFill>
                  <a:schemeClr val="dk1"/>
                </a:solidFill>
              </a:rPr>
              <a:t>What are Word Embeddings?</a:t>
            </a:r>
            <a:r>
              <a:rPr lang="hr" sz="1100">
                <a:solidFill>
                  <a:schemeClr val="dk1"/>
                </a:solidFill>
              </a:rPr>
              <a:t> Word embeddings are numerical representations of words in the form of vectors in a multidimensional space.</a:t>
            </a:r>
            <a:endParaRPr sz="1100">
              <a:solidFill>
                <a:schemeClr val="dk1"/>
              </a:solidFill>
            </a:endParaRPr>
          </a:p>
          <a:p>
            <a:pPr marL="457200" lvl="0" indent="-298450" algn="l" rtl="0">
              <a:lnSpc>
                <a:spcPct val="115000"/>
              </a:lnSpc>
              <a:spcBef>
                <a:spcPts val="0"/>
              </a:spcBef>
              <a:spcAft>
                <a:spcPts val="0"/>
              </a:spcAft>
              <a:buClr>
                <a:srgbClr val="333333"/>
              </a:buClr>
              <a:buSzPts val="1100"/>
              <a:buChar char="●"/>
            </a:pPr>
            <a:r>
              <a:rPr lang="hr" sz="1100" b="1">
                <a:solidFill>
                  <a:schemeClr val="dk1"/>
                </a:solidFill>
              </a:rPr>
              <a:t>Goal:</a:t>
            </a:r>
            <a:r>
              <a:rPr lang="hr" sz="1100">
                <a:solidFill>
                  <a:schemeClr val="dk1"/>
                </a:solidFill>
              </a:rPr>
              <a:t> To represent words in a way that preserves the semantic and syntactic relationships between them.</a:t>
            </a:r>
            <a:endParaRPr sz="1100">
              <a:solidFill>
                <a:schemeClr val="dk1"/>
              </a:solidFill>
            </a:endParaRPr>
          </a:p>
          <a:p>
            <a:pPr marL="457200" lvl="0" indent="-298450" algn="l" rtl="0">
              <a:lnSpc>
                <a:spcPct val="115000"/>
              </a:lnSpc>
              <a:spcBef>
                <a:spcPts val="0"/>
              </a:spcBef>
              <a:spcAft>
                <a:spcPts val="0"/>
              </a:spcAft>
              <a:buClr>
                <a:srgbClr val="333333"/>
              </a:buClr>
              <a:buSzPts val="1100"/>
              <a:buChar char="●"/>
            </a:pPr>
            <a:r>
              <a:rPr lang="hr" sz="1100" b="1">
                <a:solidFill>
                  <a:schemeClr val="dk1"/>
                </a:solidFill>
              </a:rPr>
              <a:t>How do they work?</a:t>
            </a:r>
            <a:endParaRPr sz="1100" b="1">
              <a:solidFill>
                <a:schemeClr val="dk1"/>
              </a:solidFill>
            </a:endParaRPr>
          </a:p>
          <a:p>
            <a:pPr marL="457200" lvl="0" indent="-298450" algn="l" rtl="0">
              <a:lnSpc>
                <a:spcPct val="115000"/>
              </a:lnSpc>
              <a:spcBef>
                <a:spcPts val="0"/>
              </a:spcBef>
              <a:spcAft>
                <a:spcPts val="0"/>
              </a:spcAft>
              <a:buClr>
                <a:srgbClr val="333333"/>
              </a:buClr>
              <a:buSzPts val="1100"/>
              <a:buChar char="●"/>
            </a:pPr>
            <a:r>
              <a:rPr lang="hr" sz="1100" b="1">
                <a:solidFill>
                  <a:schemeClr val="dk1"/>
                </a:solidFill>
              </a:rPr>
              <a:t>Training:</a:t>
            </a:r>
            <a:r>
              <a:rPr lang="hr" sz="1100">
                <a:solidFill>
                  <a:schemeClr val="dk1"/>
                </a:solidFill>
              </a:rPr>
              <a:t> Word embeddings are trained on large text corpora using deep learning algorithms.</a:t>
            </a:r>
            <a:endParaRPr sz="1100">
              <a:solidFill>
                <a:schemeClr val="dk1"/>
              </a:solidFill>
            </a:endParaRPr>
          </a:p>
          <a:p>
            <a:pPr marL="457200" lvl="0" indent="-298450" algn="l" rtl="0">
              <a:lnSpc>
                <a:spcPct val="115000"/>
              </a:lnSpc>
              <a:spcBef>
                <a:spcPts val="0"/>
              </a:spcBef>
              <a:spcAft>
                <a:spcPts val="0"/>
              </a:spcAft>
              <a:buClr>
                <a:srgbClr val="333333"/>
              </a:buClr>
              <a:buSzPts val="1100"/>
              <a:buChar char="●"/>
            </a:pPr>
            <a:r>
              <a:rPr lang="hr" sz="1100" b="1">
                <a:solidFill>
                  <a:schemeClr val="dk1"/>
                </a:solidFill>
              </a:rPr>
              <a:t>Algorithms:</a:t>
            </a:r>
            <a:r>
              <a:rPr lang="hr" sz="1100">
                <a:solidFill>
                  <a:schemeClr val="dk1"/>
                </a:solidFill>
              </a:rPr>
              <a:t> Popular algorithms include Word2Vec, GloVe, and FastText.</a:t>
            </a:r>
            <a:endParaRPr sz="1300" b="1">
              <a:solidFill>
                <a:srgbClr val="333333"/>
              </a:solidFill>
            </a:endParaRPr>
          </a:p>
        </p:txBody>
      </p:sp>
      <p:pic>
        <p:nvPicPr>
          <p:cNvPr id="298" name="Google Shape;298;p42"/>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1049850" y="2142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Word embeddings</a:t>
            </a:r>
            <a:endParaRPr/>
          </a:p>
        </p:txBody>
      </p:sp>
      <p:sp>
        <p:nvSpPr>
          <p:cNvPr id="304" name="Google Shape;304;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5" name="Google Shape;305;p43"/>
          <p:cNvPicPr preferRelativeResize="0"/>
          <p:nvPr/>
        </p:nvPicPr>
        <p:blipFill rotWithShape="1">
          <a:blip r:embed="rId3">
            <a:alphaModFix/>
          </a:blip>
          <a:srcRect/>
          <a:stretch/>
        </p:blipFill>
        <p:spPr>
          <a:xfrm>
            <a:off x="965526" y="2218100"/>
            <a:ext cx="3966774" cy="2961858"/>
          </a:xfrm>
          <a:prstGeom prst="rect">
            <a:avLst/>
          </a:prstGeom>
          <a:noFill/>
          <a:ln>
            <a:noFill/>
          </a:ln>
        </p:spPr>
      </p:pic>
      <p:pic>
        <p:nvPicPr>
          <p:cNvPr id="306" name="Google Shape;306;p43"/>
          <p:cNvPicPr preferRelativeResize="0"/>
          <p:nvPr/>
        </p:nvPicPr>
        <p:blipFill>
          <a:blip r:embed="rId4">
            <a:alphaModFix/>
          </a:blip>
          <a:stretch>
            <a:fillRect/>
          </a:stretch>
        </p:blipFill>
        <p:spPr>
          <a:xfrm>
            <a:off x="127325" y="733775"/>
            <a:ext cx="5669399" cy="1484325"/>
          </a:xfrm>
          <a:prstGeom prst="rect">
            <a:avLst/>
          </a:prstGeom>
          <a:noFill/>
          <a:ln>
            <a:noFill/>
          </a:ln>
        </p:spPr>
      </p:pic>
      <p:sp>
        <p:nvSpPr>
          <p:cNvPr id="307" name="Google Shape;307;p43"/>
          <p:cNvSpPr txBox="1"/>
          <p:nvPr/>
        </p:nvSpPr>
        <p:spPr>
          <a:xfrm>
            <a:off x="5448975" y="0"/>
            <a:ext cx="3000000" cy="462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hr" sz="1100" b="1">
                <a:solidFill>
                  <a:schemeClr val="dk1"/>
                </a:solidFill>
              </a:rPr>
              <a:t>Description:</a:t>
            </a:r>
            <a:r>
              <a:rPr lang="hr" sz="1100">
                <a:solidFill>
                  <a:schemeClr val="dk1"/>
                </a:solidFill>
              </a:rPr>
              <a:t> Words that are semantically similar have similar vector representations.</a:t>
            </a:r>
            <a:endParaRPr sz="1100">
              <a:solidFill>
                <a:schemeClr val="dk1"/>
              </a:solidFill>
            </a:endParaRPr>
          </a:p>
          <a:p>
            <a:pPr marL="0" lvl="0" indent="0" algn="l" rtl="0">
              <a:lnSpc>
                <a:spcPct val="115000"/>
              </a:lnSpc>
              <a:spcBef>
                <a:spcPts val="1200"/>
              </a:spcBef>
              <a:spcAft>
                <a:spcPts val="0"/>
              </a:spcAft>
              <a:buNone/>
            </a:pPr>
            <a:r>
              <a:rPr lang="hr" sz="1100" b="1">
                <a:solidFill>
                  <a:schemeClr val="dk1"/>
                </a:solidFill>
              </a:rPr>
              <a:t>Example:</a:t>
            </a:r>
            <a:r>
              <a:rPr lang="hr" sz="1100">
                <a:solidFill>
                  <a:schemeClr val="dk1"/>
                </a:solidFill>
              </a:rPr>
              <a:t> The vectors for the words "dog" and "cat" will be close to each other.</a:t>
            </a:r>
            <a:endParaRPr sz="1100">
              <a:solidFill>
                <a:schemeClr val="dk1"/>
              </a:solidFill>
            </a:endParaRPr>
          </a:p>
          <a:p>
            <a:pPr marL="0" lvl="0" indent="0" algn="l" rtl="0">
              <a:lnSpc>
                <a:spcPct val="115000"/>
              </a:lnSpc>
              <a:spcBef>
                <a:spcPts val="1200"/>
              </a:spcBef>
              <a:spcAft>
                <a:spcPts val="0"/>
              </a:spcAft>
              <a:buNone/>
            </a:pPr>
            <a:r>
              <a:rPr lang="hr" sz="1100" b="1">
                <a:solidFill>
                  <a:schemeClr val="dk1"/>
                </a:solidFill>
              </a:rPr>
              <a:t>Syntactic Similarity</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hr" sz="1100" b="1">
                <a:solidFill>
                  <a:schemeClr val="dk1"/>
                </a:solidFill>
              </a:rPr>
              <a:t>Description:</a:t>
            </a:r>
            <a:r>
              <a:rPr lang="hr" sz="1100">
                <a:solidFill>
                  <a:schemeClr val="dk1"/>
                </a:solidFill>
              </a:rPr>
              <a:t> Words that have similar syntactic functions have similar vector representations.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hr" sz="1100" b="1">
                <a:solidFill>
                  <a:schemeClr val="dk1"/>
                </a:solidFill>
              </a:rPr>
              <a:t>Example:</a:t>
            </a:r>
            <a:r>
              <a:rPr lang="hr" sz="1100">
                <a:solidFill>
                  <a:schemeClr val="dk1"/>
                </a:solidFill>
              </a:rPr>
              <a:t> The vectors for the words "run" and "walk" will be close to each other.</a:t>
            </a:r>
            <a:endParaRPr sz="1100">
              <a:solidFill>
                <a:schemeClr val="dk1"/>
              </a:solidFill>
            </a:endParaRPr>
          </a:p>
          <a:p>
            <a:pPr marL="0" lvl="0" indent="0" algn="l" rtl="0">
              <a:lnSpc>
                <a:spcPct val="115000"/>
              </a:lnSpc>
              <a:spcBef>
                <a:spcPts val="1200"/>
              </a:spcBef>
              <a:spcAft>
                <a:spcPts val="0"/>
              </a:spcAft>
              <a:buNone/>
            </a:pPr>
            <a:r>
              <a:rPr lang="hr" sz="1100" b="1">
                <a:solidFill>
                  <a:schemeClr val="dk1"/>
                </a:solidFill>
              </a:rPr>
              <a:t>Dimensionality</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hr" sz="1100" b="1">
                <a:solidFill>
                  <a:schemeClr val="dk1"/>
                </a:solidFill>
              </a:rPr>
              <a:t>Description:</a:t>
            </a:r>
            <a:r>
              <a:rPr lang="hr" sz="1100">
                <a:solidFill>
                  <a:schemeClr val="dk1"/>
                </a:solidFill>
              </a:rPr>
              <a:t> Word embeddings reduce the dimensionality of linguistic data, making it easier to process and analyze.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hr" sz="1100" b="1">
                <a:solidFill>
                  <a:schemeClr val="dk1"/>
                </a:solidFill>
              </a:rPr>
              <a:t>Example:</a:t>
            </a:r>
            <a:r>
              <a:rPr lang="hr" sz="1100">
                <a:solidFill>
                  <a:schemeClr val="dk1"/>
                </a:solidFill>
              </a:rPr>
              <a:t> Words are represented as vectors in a space of, for example, 100 dimensions.</a:t>
            </a:r>
            <a:endParaRPr sz="1100" b="1">
              <a:solidFill>
                <a:srgbClr val="333333"/>
              </a:solidFill>
            </a:endParaRPr>
          </a:p>
        </p:txBody>
      </p:sp>
      <p:pic>
        <p:nvPicPr>
          <p:cNvPr id="308" name="Google Shape;308;p43"/>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1049850" y="2142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Word embeddings</a:t>
            </a:r>
            <a:endParaRPr/>
          </a:p>
        </p:txBody>
      </p:sp>
      <p:pic>
        <p:nvPicPr>
          <p:cNvPr id="314" name="Google Shape;314;p44"/>
          <p:cNvPicPr preferRelativeResize="0"/>
          <p:nvPr/>
        </p:nvPicPr>
        <p:blipFill rotWithShape="1">
          <a:blip r:embed="rId3">
            <a:alphaModFix/>
          </a:blip>
          <a:srcRect/>
          <a:stretch/>
        </p:blipFill>
        <p:spPr>
          <a:xfrm>
            <a:off x="965526" y="2218100"/>
            <a:ext cx="3966774" cy="2961858"/>
          </a:xfrm>
          <a:prstGeom prst="rect">
            <a:avLst/>
          </a:prstGeom>
          <a:noFill/>
          <a:ln>
            <a:noFill/>
          </a:ln>
        </p:spPr>
      </p:pic>
      <p:pic>
        <p:nvPicPr>
          <p:cNvPr id="315" name="Google Shape;315;p44"/>
          <p:cNvPicPr preferRelativeResize="0"/>
          <p:nvPr/>
        </p:nvPicPr>
        <p:blipFill>
          <a:blip r:embed="rId4">
            <a:alphaModFix/>
          </a:blip>
          <a:stretch>
            <a:fillRect/>
          </a:stretch>
        </p:blipFill>
        <p:spPr>
          <a:xfrm>
            <a:off x="127325" y="733775"/>
            <a:ext cx="5669399" cy="1484325"/>
          </a:xfrm>
          <a:prstGeom prst="rect">
            <a:avLst/>
          </a:prstGeom>
          <a:noFill/>
          <a:ln>
            <a:noFill/>
          </a:ln>
        </p:spPr>
      </p:pic>
      <p:sp>
        <p:nvSpPr>
          <p:cNvPr id="316" name="Google Shape;316;p44"/>
          <p:cNvSpPr txBox="1"/>
          <p:nvPr/>
        </p:nvSpPr>
        <p:spPr>
          <a:xfrm>
            <a:off x="5497450" y="131100"/>
            <a:ext cx="3000000" cy="5012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hr" sz="1300" b="1">
                <a:solidFill>
                  <a:schemeClr val="dk1"/>
                </a:solidFill>
              </a:rPr>
              <a:t>Applications of Word Embeddings</a:t>
            </a:r>
            <a:endParaRPr sz="1300" b="1">
              <a:solidFill>
                <a:schemeClr val="dk1"/>
              </a:solidFill>
            </a:endParaRPr>
          </a:p>
          <a:p>
            <a:pPr marL="0" lvl="0" indent="0" algn="l" rtl="0">
              <a:lnSpc>
                <a:spcPct val="115000"/>
              </a:lnSpc>
              <a:spcBef>
                <a:spcPts val="1200"/>
              </a:spcBef>
              <a:spcAft>
                <a:spcPts val="0"/>
              </a:spcAft>
              <a:buNone/>
            </a:pPr>
            <a:r>
              <a:rPr lang="hr" sz="1100" b="1">
                <a:solidFill>
                  <a:schemeClr val="dk1"/>
                </a:solidFill>
              </a:rPr>
              <a:t>Language Translation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hr" sz="1100" b="1">
                <a:solidFill>
                  <a:schemeClr val="dk1"/>
                </a:solidFill>
              </a:rPr>
              <a:t>Description:</a:t>
            </a:r>
            <a:r>
              <a:rPr lang="hr" sz="1100">
                <a:solidFill>
                  <a:schemeClr val="dk1"/>
                </a:solidFill>
              </a:rPr>
              <a:t> Using vector representations to translate words between languages.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hr" sz="1100" b="1">
                <a:solidFill>
                  <a:schemeClr val="dk1"/>
                </a:solidFill>
              </a:rPr>
              <a:t>Example:</a:t>
            </a:r>
            <a:r>
              <a:rPr lang="hr" sz="1100">
                <a:solidFill>
                  <a:schemeClr val="dk1"/>
                </a:solidFill>
              </a:rPr>
              <a:t> Translating the word "pas" to English as "dog".</a:t>
            </a:r>
            <a:endParaRPr sz="1100">
              <a:solidFill>
                <a:schemeClr val="dk1"/>
              </a:solidFill>
            </a:endParaRPr>
          </a:p>
          <a:p>
            <a:pPr marL="0" lvl="0" indent="0" algn="l" rtl="0">
              <a:lnSpc>
                <a:spcPct val="115000"/>
              </a:lnSpc>
              <a:spcBef>
                <a:spcPts val="1200"/>
              </a:spcBef>
              <a:spcAft>
                <a:spcPts val="0"/>
              </a:spcAft>
              <a:buNone/>
            </a:pPr>
            <a:r>
              <a:rPr lang="hr" sz="1100" b="1">
                <a:solidFill>
                  <a:schemeClr val="dk1"/>
                </a:solidFill>
              </a:rPr>
              <a:t>Sentiment Analysis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hr" sz="1100" b="1">
                <a:solidFill>
                  <a:schemeClr val="dk1"/>
                </a:solidFill>
              </a:rPr>
              <a:t>Description:</a:t>
            </a:r>
            <a:r>
              <a:rPr lang="hr" sz="1100">
                <a:solidFill>
                  <a:schemeClr val="dk1"/>
                </a:solidFill>
              </a:rPr>
              <a:t> Using vector representations to analyze emotions and attitudes in text.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hr" sz="1100" b="1">
                <a:solidFill>
                  <a:schemeClr val="dk1"/>
                </a:solidFill>
              </a:rPr>
              <a:t>Example:</a:t>
            </a:r>
            <a:r>
              <a:rPr lang="hr" sz="1100">
                <a:solidFill>
                  <a:schemeClr val="dk1"/>
                </a:solidFill>
              </a:rPr>
              <a:t> Identifying positive and negative words in product reviews.</a:t>
            </a:r>
            <a:endParaRPr sz="1100">
              <a:solidFill>
                <a:schemeClr val="dk1"/>
              </a:solidFill>
            </a:endParaRPr>
          </a:p>
          <a:p>
            <a:pPr marL="0" lvl="0" indent="0" algn="l" rtl="0">
              <a:lnSpc>
                <a:spcPct val="115000"/>
              </a:lnSpc>
              <a:spcBef>
                <a:spcPts val="1200"/>
              </a:spcBef>
              <a:spcAft>
                <a:spcPts val="0"/>
              </a:spcAft>
              <a:buNone/>
            </a:pPr>
            <a:r>
              <a:rPr lang="hr" sz="1100" b="1">
                <a:solidFill>
                  <a:schemeClr val="dk1"/>
                </a:solidFill>
              </a:rPr>
              <a:t>Information Retrieval</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hr" sz="1100" b="1">
                <a:solidFill>
                  <a:schemeClr val="dk1"/>
                </a:solidFill>
              </a:rPr>
              <a:t>Description:</a:t>
            </a:r>
            <a:r>
              <a:rPr lang="hr" sz="1100">
                <a:solidFill>
                  <a:schemeClr val="dk1"/>
                </a:solidFill>
              </a:rPr>
              <a:t> Using vector representations to enhance information retrieval.</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hr" sz="1100" b="1">
                <a:solidFill>
                  <a:schemeClr val="dk1"/>
                </a:solidFill>
              </a:rPr>
              <a:t>Example:</a:t>
            </a:r>
            <a:r>
              <a:rPr lang="hr" sz="1100">
                <a:solidFill>
                  <a:schemeClr val="dk1"/>
                </a:solidFill>
              </a:rPr>
              <a:t> Searching for documents that are semantically similar to the user's query.</a:t>
            </a:r>
            <a:endParaRPr sz="1100" b="1">
              <a:solidFill>
                <a:srgbClr val="333333"/>
              </a:solidFill>
            </a:endParaRPr>
          </a:p>
        </p:txBody>
      </p:sp>
      <p:pic>
        <p:nvPicPr>
          <p:cNvPr id="317" name="Google Shape;317;p44"/>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a:spLocks noGrp="1"/>
          </p:cNvSpPr>
          <p:nvPr>
            <p:ph type="title"/>
          </p:nvPr>
        </p:nvSpPr>
        <p:spPr>
          <a:xfrm>
            <a:off x="1049850" y="2142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Word embeddings</a:t>
            </a:r>
            <a:endParaRPr/>
          </a:p>
        </p:txBody>
      </p:sp>
      <p:pic>
        <p:nvPicPr>
          <p:cNvPr id="323" name="Google Shape;323;p45"/>
          <p:cNvPicPr preferRelativeResize="0"/>
          <p:nvPr/>
        </p:nvPicPr>
        <p:blipFill rotWithShape="1">
          <a:blip r:embed="rId3">
            <a:alphaModFix/>
          </a:blip>
          <a:srcRect/>
          <a:stretch/>
        </p:blipFill>
        <p:spPr>
          <a:xfrm>
            <a:off x="965526" y="2218100"/>
            <a:ext cx="3966774" cy="2961858"/>
          </a:xfrm>
          <a:prstGeom prst="rect">
            <a:avLst/>
          </a:prstGeom>
          <a:noFill/>
          <a:ln>
            <a:noFill/>
          </a:ln>
        </p:spPr>
      </p:pic>
      <p:pic>
        <p:nvPicPr>
          <p:cNvPr id="324" name="Google Shape;324;p45"/>
          <p:cNvPicPr preferRelativeResize="0"/>
          <p:nvPr/>
        </p:nvPicPr>
        <p:blipFill>
          <a:blip r:embed="rId4">
            <a:alphaModFix/>
          </a:blip>
          <a:stretch>
            <a:fillRect/>
          </a:stretch>
        </p:blipFill>
        <p:spPr>
          <a:xfrm>
            <a:off x="127325" y="733775"/>
            <a:ext cx="5669399" cy="1484325"/>
          </a:xfrm>
          <a:prstGeom prst="rect">
            <a:avLst/>
          </a:prstGeom>
          <a:noFill/>
          <a:ln>
            <a:noFill/>
          </a:ln>
        </p:spPr>
      </p:pic>
      <p:pic>
        <p:nvPicPr>
          <p:cNvPr id="325" name="Google Shape;325;p45"/>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
        <p:nvSpPr>
          <p:cNvPr id="326" name="Google Shape;326;p45"/>
          <p:cNvSpPr txBox="1"/>
          <p:nvPr/>
        </p:nvSpPr>
        <p:spPr>
          <a:xfrm>
            <a:off x="5448875" y="5883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6"/>
              </a:rPr>
              <a:t>https://colab.research.google.com/drive/1oArQ2ExtPBzrWK2YksAhnUaEnYa0COT7?usp=sharing</a:t>
            </a:r>
            <a:r>
              <a:rPr lang="hr"/>
              <a:t> </a:t>
            </a:r>
            <a:endParaRPr/>
          </a:p>
        </p:txBody>
      </p:sp>
      <p:pic>
        <p:nvPicPr>
          <p:cNvPr id="327" name="Google Shape;327;p45">
            <a:hlinkClick r:id="rId6"/>
          </p:cNvPr>
          <p:cNvPicPr preferRelativeResize="0"/>
          <p:nvPr/>
        </p:nvPicPr>
        <p:blipFill>
          <a:blip r:embed="rId7">
            <a:alphaModFix/>
          </a:blip>
          <a:stretch>
            <a:fillRect/>
          </a:stretch>
        </p:blipFill>
        <p:spPr>
          <a:xfrm>
            <a:off x="5598949" y="1796150"/>
            <a:ext cx="2580425" cy="27254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1049850" y="2142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OpenAI Word embeddings</a:t>
            </a:r>
            <a:endParaRPr/>
          </a:p>
        </p:txBody>
      </p:sp>
      <p:pic>
        <p:nvPicPr>
          <p:cNvPr id="333" name="Google Shape;333;p46"/>
          <p:cNvPicPr preferRelativeResize="0"/>
          <p:nvPr/>
        </p:nvPicPr>
        <p:blipFill>
          <a:blip r:embed="rId3">
            <a:alphaModFix/>
          </a:blip>
          <a:stretch>
            <a:fillRect/>
          </a:stretch>
        </p:blipFill>
        <p:spPr>
          <a:xfrm>
            <a:off x="159125" y="801150"/>
            <a:ext cx="4545025" cy="1189950"/>
          </a:xfrm>
          <a:prstGeom prst="rect">
            <a:avLst/>
          </a:prstGeom>
          <a:noFill/>
          <a:ln>
            <a:noFill/>
          </a:ln>
        </p:spPr>
      </p:pic>
      <p:pic>
        <p:nvPicPr>
          <p:cNvPr id="334" name="Google Shape;334;p46"/>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
        <p:nvSpPr>
          <p:cNvPr id="335" name="Google Shape;335;p46"/>
          <p:cNvSpPr txBox="1"/>
          <p:nvPr/>
        </p:nvSpPr>
        <p:spPr>
          <a:xfrm>
            <a:off x="0" y="1991100"/>
            <a:ext cx="8437500" cy="31524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None/>
            </a:pPr>
            <a:r>
              <a:rPr lang="hr" sz="1800" b="1">
                <a:solidFill>
                  <a:schemeClr val="hlink"/>
                </a:solidFill>
                <a:highlight>
                  <a:srgbClr val="FFFFFF"/>
                </a:highlight>
                <a:uFill>
                  <a:noFill/>
                </a:uFill>
                <a:hlinkClick r:id="rId5"/>
              </a:rPr>
              <a:t>What are embeddings?</a:t>
            </a:r>
            <a:endParaRPr sz="1800" b="1">
              <a:solidFill>
                <a:schemeClr val="hlink"/>
              </a:solidFill>
              <a:highlight>
                <a:srgbClr val="FFFFFF"/>
              </a:highlight>
              <a:uFill>
                <a:noFill/>
              </a:uFill>
              <a:hlinkClick r:id="rId5"/>
            </a:endParaRPr>
          </a:p>
          <a:p>
            <a:pPr marL="0" lvl="0" indent="0" algn="l" rtl="0">
              <a:lnSpc>
                <a:spcPct val="150000"/>
              </a:lnSpc>
              <a:spcBef>
                <a:spcPts val="0"/>
              </a:spcBef>
              <a:spcAft>
                <a:spcPts val="0"/>
              </a:spcAft>
              <a:buNone/>
            </a:pPr>
            <a:r>
              <a:rPr lang="hr" sz="1200">
                <a:solidFill>
                  <a:srgbClr val="353740"/>
                </a:solidFill>
                <a:highlight>
                  <a:srgbClr val="FFFFFF"/>
                </a:highlight>
              </a:rPr>
              <a:t>OpenAI’s text embeddings measure the relatedness of text strings. Embeddings are commonly used for:</a:t>
            </a:r>
            <a:endParaRPr sz="1200">
              <a:solidFill>
                <a:srgbClr val="353740"/>
              </a:solidFill>
              <a:highlight>
                <a:srgbClr val="FFFFFF"/>
              </a:highlight>
            </a:endParaRPr>
          </a:p>
          <a:p>
            <a:pPr marL="457200" lvl="0" indent="-228600" algn="l" rtl="0">
              <a:lnSpc>
                <a:spcPct val="140000"/>
              </a:lnSpc>
              <a:spcBef>
                <a:spcPts val="1200"/>
              </a:spcBef>
              <a:spcAft>
                <a:spcPts val="0"/>
              </a:spcAft>
              <a:buClr>
                <a:srgbClr val="353740"/>
              </a:buClr>
              <a:buSzPts val="1200"/>
              <a:buNone/>
            </a:pPr>
            <a:r>
              <a:rPr lang="hr" sz="1200" b="1">
                <a:solidFill>
                  <a:srgbClr val="353740"/>
                </a:solidFill>
                <a:highlight>
                  <a:srgbClr val="FFFFFF"/>
                </a:highlight>
              </a:rPr>
              <a:t>Search</a:t>
            </a:r>
            <a:r>
              <a:rPr lang="hr" sz="1200">
                <a:solidFill>
                  <a:srgbClr val="353740"/>
                </a:solidFill>
                <a:highlight>
                  <a:srgbClr val="FFFFFF"/>
                </a:highlight>
              </a:rPr>
              <a:t> (where results are ranked by relevance to a query string)</a:t>
            </a:r>
            <a:endParaRPr sz="1200">
              <a:solidFill>
                <a:srgbClr val="353740"/>
              </a:solidFill>
              <a:highlight>
                <a:srgbClr val="FFFFFF"/>
              </a:highlight>
            </a:endParaRPr>
          </a:p>
          <a:p>
            <a:pPr marL="457200" lvl="0" indent="-228600" algn="l" rtl="0">
              <a:lnSpc>
                <a:spcPct val="140000"/>
              </a:lnSpc>
              <a:spcBef>
                <a:spcPts val="0"/>
              </a:spcBef>
              <a:spcAft>
                <a:spcPts val="0"/>
              </a:spcAft>
              <a:buClr>
                <a:srgbClr val="353740"/>
              </a:buClr>
              <a:buSzPts val="1200"/>
              <a:buNone/>
            </a:pPr>
            <a:r>
              <a:rPr lang="hr" sz="1200" b="1">
                <a:solidFill>
                  <a:srgbClr val="353740"/>
                </a:solidFill>
                <a:highlight>
                  <a:srgbClr val="FFFFFF"/>
                </a:highlight>
              </a:rPr>
              <a:t>Clustering</a:t>
            </a:r>
            <a:r>
              <a:rPr lang="hr" sz="1200">
                <a:solidFill>
                  <a:srgbClr val="353740"/>
                </a:solidFill>
                <a:highlight>
                  <a:srgbClr val="FFFFFF"/>
                </a:highlight>
              </a:rPr>
              <a:t> (where text strings are grouped by similarity)</a:t>
            </a:r>
            <a:endParaRPr sz="1200">
              <a:solidFill>
                <a:srgbClr val="353740"/>
              </a:solidFill>
              <a:highlight>
                <a:srgbClr val="FFFFFF"/>
              </a:highlight>
            </a:endParaRPr>
          </a:p>
          <a:p>
            <a:pPr marL="457200" lvl="0" indent="-228600" algn="l" rtl="0">
              <a:lnSpc>
                <a:spcPct val="140000"/>
              </a:lnSpc>
              <a:spcBef>
                <a:spcPts val="0"/>
              </a:spcBef>
              <a:spcAft>
                <a:spcPts val="0"/>
              </a:spcAft>
              <a:buClr>
                <a:srgbClr val="353740"/>
              </a:buClr>
              <a:buSzPts val="1200"/>
              <a:buNone/>
            </a:pPr>
            <a:r>
              <a:rPr lang="hr" sz="1200" b="1">
                <a:solidFill>
                  <a:srgbClr val="353740"/>
                </a:solidFill>
                <a:highlight>
                  <a:srgbClr val="FFFFFF"/>
                </a:highlight>
              </a:rPr>
              <a:t>Recommendations</a:t>
            </a:r>
            <a:r>
              <a:rPr lang="hr" sz="1200">
                <a:solidFill>
                  <a:srgbClr val="353740"/>
                </a:solidFill>
                <a:highlight>
                  <a:srgbClr val="FFFFFF"/>
                </a:highlight>
              </a:rPr>
              <a:t> (where items with related text strings are recommended)</a:t>
            </a:r>
            <a:endParaRPr sz="1200">
              <a:solidFill>
                <a:srgbClr val="353740"/>
              </a:solidFill>
              <a:highlight>
                <a:srgbClr val="FFFFFF"/>
              </a:highlight>
            </a:endParaRPr>
          </a:p>
          <a:p>
            <a:pPr marL="457200" lvl="0" indent="-228600" algn="l" rtl="0">
              <a:lnSpc>
                <a:spcPct val="140000"/>
              </a:lnSpc>
              <a:spcBef>
                <a:spcPts val="0"/>
              </a:spcBef>
              <a:spcAft>
                <a:spcPts val="0"/>
              </a:spcAft>
              <a:buClr>
                <a:srgbClr val="353740"/>
              </a:buClr>
              <a:buSzPts val="1200"/>
              <a:buNone/>
            </a:pPr>
            <a:r>
              <a:rPr lang="hr" sz="1200" b="1">
                <a:solidFill>
                  <a:srgbClr val="353740"/>
                </a:solidFill>
                <a:highlight>
                  <a:srgbClr val="FFFFFF"/>
                </a:highlight>
              </a:rPr>
              <a:t>Anomaly detection</a:t>
            </a:r>
            <a:r>
              <a:rPr lang="hr" sz="1200">
                <a:solidFill>
                  <a:srgbClr val="353740"/>
                </a:solidFill>
                <a:highlight>
                  <a:srgbClr val="FFFFFF"/>
                </a:highlight>
              </a:rPr>
              <a:t> (where outliers with little relatedness are identified)</a:t>
            </a:r>
            <a:endParaRPr sz="1200">
              <a:solidFill>
                <a:srgbClr val="353740"/>
              </a:solidFill>
              <a:highlight>
                <a:srgbClr val="FFFFFF"/>
              </a:highlight>
            </a:endParaRPr>
          </a:p>
          <a:p>
            <a:pPr marL="457200" lvl="0" indent="-228600" algn="l" rtl="0">
              <a:lnSpc>
                <a:spcPct val="140000"/>
              </a:lnSpc>
              <a:spcBef>
                <a:spcPts val="0"/>
              </a:spcBef>
              <a:spcAft>
                <a:spcPts val="0"/>
              </a:spcAft>
              <a:buClr>
                <a:srgbClr val="353740"/>
              </a:buClr>
              <a:buSzPts val="1200"/>
              <a:buNone/>
            </a:pPr>
            <a:r>
              <a:rPr lang="hr" sz="1200" b="1">
                <a:solidFill>
                  <a:srgbClr val="353740"/>
                </a:solidFill>
                <a:highlight>
                  <a:srgbClr val="FFFFFF"/>
                </a:highlight>
              </a:rPr>
              <a:t>Diversity measurement</a:t>
            </a:r>
            <a:r>
              <a:rPr lang="hr" sz="1200">
                <a:solidFill>
                  <a:srgbClr val="353740"/>
                </a:solidFill>
                <a:highlight>
                  <a:srgbClr val="FFFFFF"/>
                </a:highlight>
              </a:rPr>
              <a:t> (where similarity distributions are analyzed)</a:t>
            </a:r>
            <a:endParaRPr sz="1200">
              <a:solidFill>
                <a:srgbClr val="353740"/>
              </a:solidFill>
              <a:highlight>
                <a:srgbClr val="FFFFFF"/>
              </a:highlight>
            </a:endParaRPr>
          </a:p>
          <a:p>
            <a:pPr marL="457200" lvl="0" indent="-228600" algn="l" rtl="0">
              <a:lnSpc>
                <a:spcPct val="140000"/>
              </a:lnSpc>
              <a:spcBef>
                <a:spcPts val="0"/>
              </a:spcBef>
              <a:spcAft>
                <a:spcPts val="0"/>
              </a:spcAft>
              <a:buClr>
                <a:srgbClr val="353740"/>
              </a:buClr>
              <a:buSzPts val="1200"/>
              <a:buNone/>
            </a:pPr>
            <a:r>
              <a:rPr lang="hr" sz="1200" b="1">
                <a:solidFill>
                  <a:srgbClr val="353740"/>
                </a:solidFill>
                <a:highlight>
                  <a:srgbClr val="FFFFFF"/>
                </a:highlight>
              </a:rPr>
              <a:t>Classification</a:t>
            </a:r>
            <a:r>
              <a:rPr lang="hr" sz="1200">
                <a:solidFill>
                  <a:srgbClr val="353740"/>
                </a:solidFill>
                <a:highlight>
                  <a:srgbClr val="FFFFFF"/>
                </a:highlight>
              </a:rPr>
              <a:t> (where text strings are classified by their most similar label)</a:t>
            </a:r>
            <a:endParaRPr sz="1200">
              <a:solidFill>
                <a:srgbClr val="353740"/>
              </a:solidFill>
              <a:highlight>
                <a:srgbClr val="FFFFFF"/>
              </a:highlight>
            </a:endParaRPr>
          </a:p>
          <a:p>
            <a:pPr marL="0" lvl="0" indent="0" algn="l" rtl="0">
              <a:lnSpc>
                <a:spcPct val="150000"/>
              </a:lnSpc>
              <a:spcBef>
                <a:spcPts val="1200"/>
              </a:spcBef>
              <a:spcAft>
                <a:spcPts val="1100"/>
              </a:spcAft>
              <a:buNone/>
            </a:pPr>
            <a:r>
              <a:rPr lang="hr" sz="1200">
                <a:solidFill>
                  <a:srgbClr val="353740"/>
                </a:solidFill>
                <a:highlight>
                  <a:srgbClr val="FFFFFF"/>
                </a:highlight>
              </a:rPr>
              <a:t>An embedding is a vector (list) of floating point numbers. The </a:t>
            </a:r>
            <a:r>
              <a:rPr lang="hr" sz="1200">
                <a:solidFill>
                  <a:schemeClr val="hlink"/>
                </a:solidFill>
                <a:highlight>
                  <a:srgbClr val="FFFFFF"/>
                </a:highlight>
                <a:uFill>
                  <a:noFill/>
                </a:uFill>
                <a:hlinkClick r:id="rId6"/>
              </a:rPr>
              <a:t>distance</a:t>
            </a:r>
            <a:r>
              <a:rPr lang="hr" sz="1200">
                <a:solidFill>
                  <a:srgbClr val="353740"/>
                </a:solidFill>
                <a:highlight>
                  <a:srgbClr val="FFFFFF"/>
                </a:highlight>
              </a:rPr>
              <a:t> between two vectors measures their relatedness. Small distances suggest high relatedness and large distances suggest low relatedness.</a:t>
            </a:r>
            <a:endParaRPr sz="1200">
              <a:solidFill>
                <a:srgbClr val="353740"/>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p:nvPr/>
        </p:nvSpPr>
        <p:spPr>
          <a:xfrm>
            <a:off x="2206675" y="138700"/>
            <a:ext cx="6131400" cy="198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hr" sz="1500" b="1">
                <a:solidFill>
                  <a:schemeClr val="dk1"/>
                </a:solidFill>
                <a:latin typeface="Calibri"/>
                <a:ea typeface="Calibri"/>
                <a:cs typeface="Calibri"/>
                <a:sym typeface="Calibri"/>
              </a:rPr>
              <a:t>Language is a communicative cognitive tool</a:t>
            </a:r>
            <a:r>
              <a:rPr lang="hr" sz="1500">
                <a:solidFill>
                  <a:schemeClr val="dk1"/>
                </a:solidFill>
                <a:latin typeface="Calibri"/>
                <a:ea typeface="Calibri"/>
                <a:cs typeface="Calibri"/>
                <a:sym typeface="Calibri"/>
              </a:rPr>
              <a:t>:</a:t>
            </a:r>
            <a:r>
              <a:rPr lang="hr" sz="1500" b="1">
                <a:solidFill>
                  <a:schemeClr val="dk1"/>
                </a:solidFill>
                <a:latin typeface="Calibri"/>
                <a:ea typeface="Calibri"/>
                <a:cs typeface="Calibri"/>
                <a:sym typeface="Calibri"/>
              </a:rPr>
              <a:t>:</a:t>
            </a:r>
            <a:endParaRPr sz="1500" b="1">
              <a:solidFill>
                <a:schemeClr val="dk1"/>
              </a:solidFill>
              <a:latin typeface="Calibri"/>
              <a:ea typeface="Calibri"/>
              <a:cs typeface="Calibri"/>
              <a:sym typeface="Calibri"/>
            </a:endParaRPr>
          </a:p>
          <a:p>
            <a:pPr marL="342900" lvl="0" indent="-260350" algn="l" rtl="0">
              <a:spcBef>
                <a:spcPts val="0"/>
              </a:spcBef>
              <a:spcAft>
                <a:spcPts val="0"/>
              </a:spcAft>
              <a:buClr>
                <a:schemeClr val="dk1"/>
              </a:buClr>
              <a:buSzPts val="1500"/>
              <a:buChar char="•"/>
            </a:pPr>
            <a:r>
              <a:rPr lang="hr" sz="1500" b="1">
                <a:solidFill>
                  <a:schemeClr val="dk1"/>
                </a:solidFill>
                <a:latin typeface="Calibri"/>
                <a:ea typeface="Calibri"/>
                <a:cs typeface="Calibri"/>
                <a:sym typeface="Calibri"/>
              </a:rPr>
              <a:t>It activates neural connections that simulate the experience of interaction, identity, cognition of reality, categorization, and imagination.</a:t>
            </a:r>
            <a:endParaRPr sz="1500" b="1">
              <a:solidFill>
                <a:schemeClr val="dk1"/>
              </a:solidFill>
              <a:latin typeface="Calibri"/>
              <a:ea typeface="Calibri"/>
              <a:cs typeface="Calibri"/>
              <a:sym typeface="Calibri"/>
            </a:endParaRPr>
          </a:p>
          <a:p>
            <a:pPr marL="342900" lvl="0" indent="-260350" algn="l" rtl="0">
              <a:spcBef>
                <a:spcPts val="0"/>
              </a:spcBef>
              <a:spcAft>
                <a:spcPts val="0"/>
              </a:spcAft>
              <a:buClr>
                <a:schemeClr val="dk1"/>
              </a:buClr>
              <a:buSzPts val="1500"/>
              <a:buChar char="•"/>
            </a:pPr>
            <a:r>
              <a:rPr lang="hr" sz="1500" b="1">
                <a:solidFill>
                  <a:schemeClr val="dk1"/>
                </a:solidFill>
                <a:latin typeface="Calibri"/>
                <a:ea typeface="Calibri"/>
                <a:cs typeface="Calibri"/>
                <a:sym typeface="Calibri"/>
              </a:rPr>
              <a:t>Structured by symbolic patterns of conceptual-referential pairing: phonemorphosyntacticsemantic constructions.</a:t>
            </a:r>
            <a:endParaRPr sz="1500" b="1">
              <a:solidFill>
                <a:schemeClr val="dk1"/>
              </a:solidFill>
              <a:latin typeface="Calibri"/>
              <a:ea typeface="Calibri"/>
              <a:cs typeface="Calibri"/>
              <a:sym typeface="Calibri"/>
            </a:endParaRPr>
          </a:p>
          <a:p>
            <a:pPr marL="342900" lvl="0" indent="-260350" algn="l" rtl="0">
              <a:spcBef>
                <a:spcPts val="0"/>
              </a:spcBef>
              <a:spcAft>
                <a:spcPts val="0"/>
              </a:spcAft>
              <a:buClr>
                <a:schemeClr val="dk1"/>
              </a:buClr>
              <a:buSzPts val="1500"/>
              <a:buChar char="•"/>
            </a:pPr>
            <a:r>
              <a:rPr lang="hr" sz="1500" b="1">
                <a:solidFill>
                  <a:schemeClr val="dk1"/>
                </a:solidFill>
                <a:latin typeface="Calibri"/>
                <a:ea typeface="Calibri"/>
                <a:cs typeface="Calibri"/>
                <a:sym typeface="Calibri"/>
              </a:rPr>
              <a:t>It transmits conceptual reality to another biological organism with a similar neural structure.</a:t>
            </a:r>
            <a:endParaRPr sz="1500" b="1">
              <a:solidFill>
                <a:schemeClr val="dk1"/>
              </a:solidFill>
              <a:latin typeface="Calibri"/>
              <a:ea typeface="Calibri"/>
              <a:cs typeface="Calibri"/>
              <a:sym typeface="Calibri"/>
            </a:endParaRPr>
          </a:p>
          <a:p>
            <a:pPr marL="342900" lvl="0" indent="-260350" algn="l" rtl="0">
              <a:spcBef>
                <a:spcPts val="0"/>
              </a:spcBef>
              <a:spcAft>
                <a:spcPts val="0"/>
              </a:spcAft>
              <a:buClr>
                <a:schemeClr val="dk1"/>
              </a:buClr>
              <a:buSzPts val="1500"/>
              <a:buChar char="•"/>
            </a:pPr>
            <a:r>
              <a:rPr lang="hr" sz="1500" b="1">
                <a:solidFill>
                  <a:schemeClr val="dk1"/>
                </a:solidFill>
                <a:latin typeface="Calibri"/>
                <a:ea typeface="Calibri"/>
                <a:cs typeface="Calibri"/>
                <a:sym typeface="Calibri"/>
              </a:rPr>
              <a:t>It creates new, emergent entities based on the organization of patterns.</a:t>
            </a:r>
            <a:endParaRPr sz="1500" b="1">
              <a:solidFill>
                <a:schemeClr val="dk1"/>
              </a:solidFill>
              <a:latin typeface="Calibri"/>
              <a:ea typeface="Calibri"/>
              <a:cs typeface="Calibri"/>
              <a:sym typeface="Calibri"/>
            </a:endParaRPr>
          </a:p>
        </p:txBody>
      </p:sp>
      <p:pic>
        <p:nvPicPr>
          <p:cNvPr id="104" name="Google Shape;104;p20"/>
          <p:cNvPicPr preferRelativeResize="0"/>
          <p:nvPr/>
        </p:nvPicPr>
        <p:blipFill rotWithShape="1">
          <a:blip r:embed="rId3">
            <a:alphaModFix/>
          </a:blip>
          <a:srcRect/>
          <a:stretch/>
        </p:blipFill>
        <p:spPr>
          <a:xfrm>
            <a:off x="2689400" y="2571750"/>
            <a:ext cx="5800400" cy="2487699"/>
          </a:xfrm>
          <a:prstGeom prst="rect">
            <a:avLst/>
          </a:prstGeom>
          <a:noFill/>
          <a:ln>
            <a:noFill/>
          </a:ln>
        </p:spPr>
      </p:pic>
      <p:pic>
        <p:nvPicPr>
          <p:cNvPr id="105" name="Google Shape;105;p20"/>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
        <p:nvSpPr>
          <p:cNvPr id="106" name="Google Shape;106;p20"/>
          <p:cNvSpPr txBox="1"/>
          <p:nvPr/>
        </p:nvSpPr>
        <p:spPr>
          <a:xfrm rot="-5400000">
            <a:off x="873350" y="34355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5"/>
              </a:rPr>
              <a:t>https://gallantlab.org/brain-viewers/</a:t>
            </a:r>
            <a:r>
              <a:rPr lang="hr"/>
              <a:t> </a:t>
            </a:r>
            <a:endParaRPr/>
          </a:p>
        </p:txBody>
      </p:sp>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Language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hr"/>
              <a:t>Development of Language Models after n-grams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341" name="Google Shape;341;p47"/>
          <p:cNvSpPr txBox="1">
            <a:spLocks noGrp="1"/>
          </p:cNvSpPr>
          <p:nvPr>
            <p:ph type="body" idx="1"/>
          </p:nvPr>
        </p:nvSpPr>
        <p:spPr>
          <a:xfrm>
            <a:off x="311700" y="1481675"/>
            <a:ext cx="7583400" cy="37320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None/>
            </a:pPr>
            <a:r>
              <a:rPr lang="hr" sz="1300" b="1">
                <a:solidFill>
                  <a:schemeClr val="dk1"/>
                </a:solidFill>
              </a:rPr>
              <a:t>1. Recurrent Neural Networks (RNN)</a:t>
            </a:r>
            <a:endParaRPr sz="1300" b="1">
              <a:solidFill>
                <a:schemeClr val="dk1"/>
              </a:solidFill>
            </a:endParaRPr>
          </a:p>
          <a:p>
            <a:pPr marL="457200" lvl="0" indent="-298450" algn="l" rtl="0">
              <a:spcBef>
                <a:spcPts val="1200"/>
              </a:spcBef>
              <a:spcAft>
                <a:spcPts val="0"/>
              </a:spcAft>
              <a:buClr>
                <a:schemeClr val="dk1"/>
              </a:buClr>
              <a:buSzPts val="1100"/>
              <a:buChar char="●"/>
            </a:pPr>
            <a:r>
              <a:rPr lang="hr" sz="1100" b="1">
                <a:solidFill>
                  <a:schemeClr val="dk1"/>
                </a:solidFill>
              </a:rPr>
              <a:t>Description:</a:t>
            </a:r>
            <a:r>
              <a:rPr lang="hr" sz="1100">
                <a:solidFill>
                  <a:schemeClr val="dk1"/>
                </a:solidFill>
              </a:rPr>
              <a:t> Processing sequential data with feedback connections.</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Applications:</a:t>
            </a:r>
            <a:r>
              <a:rPr lang="hr" sz="1100">
                <a:solidFill>
                  <a:schemeClr val="dk1"/>
                </a:solidFill>
              </a:rPr>
              <a:t> Speech recognition, machine translation, text generation.</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Limitations:</a:t>
            </a:r>
            <a:r>
              <a:rPr lang="hr" sz="1100">
                <a:solidFill>
                  <a:schemeClr val="dk1"/>
                </a:solidFill>
              </a:rPr>
              <a:t> Vanishing gradient problem.</a:t>
            </a:r>
            <a:endParaRPr sz="1100">
              <a:solidFill>
                <a:schemeClr val="dk1"/>
              </a:solidFill>
            </a:endParaRPr>
          </a:p>
          <a:p>
            <a:pPr marL="0" lvl="0" indent="0" algn="l" rtl="0">
              <a:spcBef>
                <a:spcPts val="1400"/>
              </a:spcBef>
              <a:spcAft>
                <a:spcPts val="0"/>
              </a:spcAft>
              <a:buNone/>
            </a:pPr>
            <a:r>
              <a:rPr lang="hr" sz="1300" b="1">
                <a:solidFill>
                  <a:schemeClr val="dk1"/>
                </a:solidFill>
              </a:rPr>
              <a:t>2. Long Short-Term Memory Networks (LSTM) and Gated Recurrent Units (GRU)</a:t>
            </a:r>
            <a:endParaRPr sz="1300" b="1">
              <a:solidFill>
                <a:schemeClr val="dk1"/>
              </a:solidFill>
            </a:endParaRPr>
          </a:p>
          <a:p>
            <a:pPr marL="457200" lvl="0" indent="-298450" algn="l" rtl="0">
              <a:spcBef>
                <a:spcPts val="1200"/>
              </a:spcBef>
              <a:spcAft>
                <a:spcPts val="0"/>
              </a:spcAft>
              <a:buClr>
                <a:schemeClr val="dk1"/>
              </a:buClr>
              <a:buSzPts val="1100"/>
              <a:buChar char="●"/>
            </a:pPr>
            <a:r>
              <a:rPr lang="hr" sz="1100" b="1">
                <a:solidFill>
                  <a:schemeClr val="dk1"/>
                </a:solidFill>
              </a:rPr>
              <a:t>Description:</a:t>
            </a:r>
            <a:r>
              <a:rPr lang="hr" sz="1100">
                <a:solidFill>
                  <a:schemeClr val="dk1"/>
                </a:solidFill>
              </a:rPr>
              <a:t> Addressing the vanishing gradient problem with specialized units.</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Applications:</a:t>
            </a:r>
            <a:r>
              <a:rPr lang="hr" sz="1100">
                <a:solidFill>
                  <a:schemeClr val="dk1"/>
                </a:solidFill>
              </a:rPr>
              <a:t> Speech recognition, machine translation, text generation.</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Advantages:</a:t>
            </a:r>
            <a:r>
              <a:rPr lang="hr" sz="1100">
                <a:solidFill>
                  <a:schemeClr val="dk1"/>
                </a:solidFill>
              </a:rPr>
              <a:t> Better modeling of long-term dependencies.</a:t>
            </a:r>
            <a:endParaRPr sz="1100">
              <a:solidFill>
                <a:schemeClr val="dk1"/>
              </a:solidFill>
            </a:endParaRPr>
          </a:p>
          <a:p>
            <a:pPr marL="0" lvl="0" indent="0" algn="l" rtl="0">
              <a:spcBef>
                <a:spcPts val="1400"/>
              </a:spcBef>
              <a:spcAft>
                <a:spcPts val="0"/>
              </a:spcAft>
              <a:buNone/>
            </a:pPr>
            <a:r>
              <a:rPr lang="hr" sz="1300" b="1">
                <a:solidFill>
                  <a:schemeClr val="dk1"/>
                </a:solidFill>
              </a:rPr>
              <a:t>3. Convolutional Neural Networks (CNN)</a:t>
            </a:r>
            <a:endParaRPr sz="1300" b="1">
              <a:solidFill>
                <a:schemeClr val="dk1"/>
              </a:solidFill>
            </a:endParaRPr>
          </a:p>
          <a:p>
            <a:pPr marL="457200" lvl="0" indent="-298450" algn="l" rtl="0">
              <a:spcBef>
                <a:spcPts val="1200"/>
              </a:spcBef>
              <a:spcAft>
                <a:spcPts val="0"/>
              </a:spcAft>
              <a:buClr>
                <a:schemeClr val="dk1"/>
              </a:buClr>
              <a:buSzPts val="1100"/>
              <a:buChar char="●"/>
            </a:pPr>
            <a:r>
              <a:rPr lang="hr" sz="1100" b="1">
                <a:solidFill>
                  <a:schemeClr val="dk1"/>
                </a:solidFill>
              </a:rPr>
              <a:t>Description:</a:t>
            </a:r>
            <a:r>
              <a:rPr lang="hr" sz="1100">
                <a:solidFill>
                  <a:schemeClr val="dk1"/>
                </a:solidFill>
              </a:rPr>
              <a:t> Convolutional filters for feature extraction.</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Applications:</a:t>
            </a:r>
            <a:r>
              <a:rPr lang="hr" sz="1100">
                <a:solidFill>
                  <a:schemeClr val="dk1"/>
                </a:solidFill>
              </a:rPr>
              <a:t> NLP, sentiment analysis, text classification.</a:t>
            </a:r>
            <a:endParaRPr sz="1100">
              <a:solidFill>
                <a:schemeClr val="dk1"/>
              </a:solidFill>
            </a:endParaRPr>
          </a:p>
          <a:p>
            <a:pPr marL="457200" lvl="0" indent="-298450" algn="l" rtl="0">
              <a:spcBef>
                <a:spcPts val="0"/>
              </a:spcBef>
              <a:spcAft>
                <a:spcPts val="0"/>
              </a:spcAft>
              <a:buClr>
                <a:schemeClr val="dk1"/>
              </a:buClr>
              <a:buSzPts val="1100"/>
              <a:buChar char="●"/>
            </a:pPr>
            <a:r>
              <a:rPr lang="hr" sz="1100" b="1">
                <a:solidFill>
                  <a:schemeClr val="dk1"/>
                </a:solidFill>
              </a:rPr>
              <a:t>Advantages:</a:t>
            </a:r>
            <a:r>
              <a:rPr lang="hr" sz="1100">
                <a:solidFill>
                  <a:schemeClr val="dk1"/>
                </a:solidFill>
              </a:rPr>
              <a:t> Parallel data processing.</a:t>
            </a:r>
            <a:endParaRPr sz="1300" b="1">
              <a:solidFill>
                <a:srgbClr val="333333"/>
              </a:solidFill>
            </a:endParaRPr>
          </a:p>
        </p:txBody>
      </p:sp>
      <p:pic>
        <p:nvPicPr>
          <p:cNvPr id="342" name="Google Shape;342;p47"/>
          <p:cNvPicPr preferRelativeResize="0"/>
          <p:nvPr/>
        </p:nvPicPr>
        <p:blipFill>
          <a:blip r:embed="rId3">
            <a:alphaModFix/>
          </a:blip>
          <a:stretch>
            <a:fillRect/>
          </a:stretch>
        </p:blipFill>
        <p:spPr>
          <a:xfrm>
            <a:off x="5144050" y="1123200"/>
            <a:ext cx="3299599" cy="1118350"/>
          </a:xfrm>
          <a:prstGeom prst="rect">
            <a:avLst/>
          </a:prstGeom>
          <a:noFill/>
          <a:ln>
            <a:noFill/>
          </a:ln>
        </p:spPr>
      </p:pic>
      <p:pic>
        <p:nvPicPr>
          <p:cNvPr id="343" name="Google Shape;343;p47"/>
          <p:cNvPicPr preferRelativeResize="0"/>
          <p:nvPr/>
        </p:nvPicPr>
        <p:blipFill>
          <a:blip r:embed="rId4">
            <a:alphaModFix/>
          </a:blip>
          <a:stretch>
            <a:fillRect/>
          </a:stretch>
        </p:blipFill>
        <p:spPr>
          <a:xfrm>
            <a:off x="6030323" y="2347022"/>
            <a:ext cx="2242900" cy="1198200"/>
          </a:xfrm>
          <a:prstGeom prst="rect">
            <a:avLst/>
          </a:prstGeom>
          <a:noFill/>
          <a:ln>
            <a:noFill/>
          </a:ln>
        </p:spPr>
      </p:pic>
      <p:sp>
        <p:nvSpPr>
          <p:cNvPr id="344" name="Google Shape;344;p47"/>
          <p:cNvSpPr txBox="1"/>
          <p:nvPr/>
        </p:nvSpPr>
        <p:spPr>
          <a:xfrm>
            <a:off x="6080600" y="4874525"/>
            <a:ext cx="30000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500"/>
              <a:t>https://www.unite.ai/hr/%C5%A1to-su-rnns-i-lstms-u-dubokom-u%C4%8Denju/</a:t>
            </a:r>
            <a:endParaRPr sz="500"/>
          </a:p>
        </p:txBody>
      </p:sp>
      <p:pic>
        <p:nvPicPr>
          <p:cNvPr id="345" name="Google Shape;345;p47"/>
          <p:cNvPicPr preferRelativeResize="0"/>
          <p:nvPr/>
        </p:nvPicPr>
        <p:blipFill>
          <a:blip r:embed="rId5">
            <a:alphaModFix/>
          </a:blip>
          <a:stretch>
            <a:fillRect/>
          </a:stretch>
        </p:blipFill>
        <p:spPr>
          <a:xfrm>
            <a:off x="4571988" y="3590750"/>
            <a:ext cx="3686175" cy="1238250"/>
          </a:xfrm>
          <a:prstGeom prst="rect">
            <a:avLst/>
          </a:prstGeom>
          <a:noFill/>
          <a:ln>
            <a:noFill/>
          </a:ln>
        </p:spPr>
      </p:pic>
      <p:pic>
        <p:nvPicPr>
          <p:cNvPr id="346" name="Google Shape;346;p47"/>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Transformers</a:t>
            </a:r>
            <a:endParaRPr/>
          </a:p>
        </p:txBody>
      </p:sp>
      <p:sp>
        <p:nvSpPr>
          <p:cNvPr id="352" name="Google Shape;352;p48"/>
          <p:cNvSpPr txBox="1">
            <a:spLocks noGrp="1"/>
          </p:cNvSpPr>
          <p:nvPr>
            <p:ph type="body" idx="1"/>
          </p:nvPr>
        </p:nvSpPr>
        <p:spPr>
          <a:xfrm>
            <a:off x="145125" y="956375"/>
            <a:ext cx="6191100" cy="3830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852"/>
              <a:buFont typeface="Arial"/>
              <a:buNone/>
            </a:pPr>
            <a:r>
              <a:rPr lang="hr" sz="952" b="1">
                <a:solidFill>
                  <a:schemeClr val="dk1"/>
                </a:solidFill>
              </a:rPr>
              <a:t>Input</a:t>
            </a:r>
            <a:r>
              <a:rPr lang="hr" sz="952">
                <a:solidFill>
                  <a:schemeClr val="dk1"/>
                </a:solidFill>
              </a:rPr>
              <a:t>: It starts with a sentence or a sequence of words (or tokens). These words are transformed into numerical representations, called embeddings, which capture the meaning of each word in a way that the model can understand.</a:t>
            </a:r>
            <a:endParaRPr sz="952">
              <a:solidFill>
                <a:schemeClr val="dk1"/>
              </a:solidFill>
            </a:endParaRPr>
          </a:p>
          <a:p>
            <a:pPr marL="0" lvl="0" indent="0" algn="l" rtl="0">
              <a:lnSpc>
                <a:spcPct val="95000"/>
              </a:lnSpc>
              <a:spcBef>
                <a:spcPts val="1200"/>
              </a:spcBef>
              <a:spcAft>
                <a:spcPts val="0"/>
              </a:spcAft>
              <a:buClr>
                <a:schemeClr val="dk1"/>
              </a:buClr>
              <a:buSzPts val="852"/>
              <a:buFont typeface="Arial"/>
              <a:buNone/>
            </a:pPr>
            <a:r>
              <a:rPr lang="hr" sz="952" b="1">
                <a:solidFill>
                  <a:schemeClr val="dk1"/>
                </a:solidFill>
              </a:rPr>
              <a:t>Positional Encoding</a:t>
            </a:r>
            <a:r>
              <a:rPr lang="hr" sz="952">
                <a:solidFill>
                  <a:schemeClr val="dk1"/>
                </a:solidFill>
              </a:rPr>
              <a:t>: Transformers don’t have a natural sense of the order of words. To help the model understand the sequence or position of words, "positional encodings" are added to the word embeddings. This ensures the model knows the order of the words in the sentence.</a:t>
            </a:r>
            <a:endParaRPr sz="952">
              <a:solidFill>
                <a:schemeClr val="dk1"/>
              </a:solidFill>
            </a:endParaRPr>
          </a:p>
          <a:p>
            <a:pPr marL="0" lvl="0" indent="0" algn="l" rtl="0">
              <a:lnSpc>
                <a:spcPct val="95000"/>
              </a:lnSpc>
              <a:spcBef>
                <a:spcPts val="1200"/>
              </a:spcBef>
              <a:spcAft>
                <a:spcPts val="0"/>
              </a:spcAft>
              <a:buClr>
                <a:schemeClr val="dk1"/>
              </a:buClr>
              <a:buSzPts val="852"/>
              <a:buFont typeface="Arial"/>
              <a:buNone/>
            </a:pPr>
            <a:r>
              <a:rPr lang="hr" sz="952" b="1">
                <a:solidFill>
                  <a:schemeClr val="dk1"/>
                </a:solidFill>
              </a:rPr>
              <a:t>Encoder</a:t>
            </a:r>
            <a:r>
              <a:rPr lang="hr" sz="952">
                <a:solidFill>
                  <a:schemeClr val="dk1"/>
                </a:solidFill>
              </a:rPr>
              <a:t>: This is the part of the model that reads and understands the input. It consists of multiple layers, and each layer contains two main parts:</a:t>
            </a:r>
            <a:endParaRPr sz="952">
              <a:solidFill>
                <a:schemeClr val="dk1"/>
              </a:solidFill>
            </a:endParaRPr>
          </a:p>
          <a:p>
            <a:pPr marL="457200" lvl="0" indent="-289083" algn="l" rtl="0">
              <a:lnSpc>
                <a:spcPct val="95000"/>
              </a:lnSpc>
              <a:spcBef>
                <a:spcPts val="1200"/>
              </a:spcBef>
              <a:spcAft>
                <a:spcPts val="0"/>
              </a:spcAft>
              <a:buClr>
                <a:schemeClr val="dk1"/>
              </a:buClr>
              <a:buSzPts val="952"/>
              <a:buChar char="●"/>
            </a:pPr>
            <a:r>
              <a:rPr lang="hr" sz="952" b="1">
                <a:solidFill>
                  <a:schemeClr val="dk1"/>
                </a:solidFill>
              </a:rPr>
              <a:t>Self-Attention Mechanism</a:t>
            </a:r>
            <a:r>
              <a:rPr lang="hr" sz="952">
                <a:solidFill>
                  <a:schemeClr val="dk1"/>
                </a:solidFill>
              </a:rPr>
              <a:t>: The model looks at all the words in the sentence and decides which ones are important for understanding the current word. This is like focusing on the right parts of the sentence, regardless of where they are.</a:t>
            </a:r>
            <a:endParaRPr sz="952">
              <a:solidFill>
                <a:schemeClr val="dk1"/>
              </a:solidFill>
            </a:endParaRPr>
          </a:p>
          <a:p>
            <a:pPr marL="457200" lvl="0" indent="-289083" algn="l" rtl="0">
              <a:lnSpc>
                <a:spcPct val="95000"/>
              </a:lnSpc>
              <a:spcBef>
                <a:spcPts val="0"/>
              </a:spcBef>
              <a:spcAft>
                <a:spcPts val="0"/>
              </a:spcAft>
              <a:buClr>
                <a:schemeClr val="dk1"/>
              </a:buClr>
              <a:buSzPts val="952"/>
              <a:buChar char="●"/>
            </a:pPr>
            <a:r>
              <a:rPr lang="hr" sz="952" b="1">
                <a:solidFill>
                  <a:schemeClr val="dk1"/>
                </a:solidFill>
              </a:rPr>
              <a:t>Feed-Forward Network</a:t>
            </a:r>
            <a:r>
              <a:rPr lang="hr" sz="952">
                <a:solidFill>
                  <a:schemeClr val="dk1"/>
                </a:solidFill>
              </a:rPr>
              <a:t>: After figuring out which parts of the sentence are important, the model passes the information through a simple neural network to process it further.</a:t>
            </a:r>
            <a:endParaRPr sz="952">
              <a:solidFill>
                <a:schemeClr val="dk1"/>
              </a:solidFill>
            </a:endParaRPr>
          </a:p>
          <a:p>
            <a:pPr marL="0" lvl="0" indent="0" algn="l" rtl="0">
              <a:lnSpc>
                <a:spcPct val="95000"/>
              </a:lnSpc>
              <a:spcBef>
                <a:spcPts val="1200"/>
              </a:spcBef>
              <a:spcAft>
                <a:spcPts val="0"/>
              </a:spcAft>
              <a:buClr>
                <a:schemeClr val="dk1"/>
              </a:buClr>
              <a:buSzPts val="852"/>
              <a:buFont typeface="Arial"/>
              <a:buNone/>
            </a:pPr>
            <a:r>
              <a:rPr lang="hr" sz="952">
                <a:solidFill>
                  <a:schemeClr val="dk1"/>
                </a:solidFill>
              </a:rPr>
              <a:t>This process repeats for each layer in the encoder, refining the model’s understanding of the sentence.</a:t>
            </a:r>
            <a:endParaRPr sz="952">
              <a:solidFill>
                <a:schemeClr val="dk1"/>
              </a:solidFill>
            </a:endParaRPr>
          </a:p>
          <a:p>
            <a:pPr marL="0" lvl="0" indent="0" algn="l" rtl="0">
              <a:lnSpc>
                <a:spcPct val="95000"/>
              </a:lnSpc>
              <a:spcBef>
                <a:spcPts val="0"/>
              </a:spcBef>
              <a:spcAft>
                <a:spcPts val="0"/>
              </a:spcAft>
              <a:buClr>
                <a:schemeClr val="dk1"/>
              </a:buClr>
              <a:buSzPts val="852"/>
              <a:buFont typeface="Arial"/>
              <a:buNone/>
            </a:pPr>
            <a:r>
              <a:rPr lang="hr" sz="952" b="1">
                <a:solidFill>
                  <a:schemeClr val="dk1"/>
                </a:solidFill>
              </a:rPr>
              <a:t>Decoder</a:t>
            </a:r>
            <a:r>
              <a:rPr lang="hr" sz="952">
                <a:solidFill>
                  <a:schemeClr val="dk1"/>
                </a:solidFill>
              </a:rPr>
              <a:t>: The decoder is where the model generates output, like a translation or a response. It also has multiple layers similar to the encoder, but with an extra step:</a:t>
            </a:r>
            <a:endParaRPr sz="952">
              <a:solidFill>
                <a:schemeClr val="dk1"/>
              </a:solidFill>
            </a:endParaRPr>
          </a:p>
          <a:p>
            <a:pPr marL="457200" lvl="0" indent="-289083" algn="l" rtl="0">
              <a:lnSpc>
                <a:spcPct val="95000"/>
              </a:lnSpc>
              <a:spcBef>
                <a:spcPts val="1200"/>
              </a:spcBef>
              <a:spcAft>
                <a:spcPts val="0"/>
              </a:spcAft>
              <a:buClr>
                <a:schemeClr val="dk1"/>
              </a:buClr>
              <a:buSzPts val="952"/>
              <a:buChar char="●"/>
            </a:pPr>
            <a:r>
              <a:rPr lang="hr" sz="952" b="1">
                <a:solidFill>
                  <a:schemeClr val="dk1"/>
                </a:solidFill>
              </a:rPr>
              <a:t>Masked Self-Attention</a:t>
            </a:r>
            <a:r>
              <a:rPr lang="hr" sz="952">
                <a:solidFill>
                  <a:schemeClr val="dk1"/>
                </a:solidFill>
              </a:rPr>
              <a:t>: The decoder doesn’t get to see the whole output it’s generating (because it hasn’t generated it yet). The model only looks at the parts it has already generated.</a:t>
            </a:r>
            <a:endParaRPr sz="952">
              <a:solidFill>
                <a:schemeClr val="dk1"/>
              </a:solidFill>
            </a:endParaRPr>
          </a:p>
          <a:p>
            <a:pPr marL="457200" lvl="0" indent="-289083" algn="l" rtl="0">
              <a:lnSpc>
                <a:spcPct val="95000"/>
              </a:lnSpc>
              <a:spcBef>
                <a:spcPts val="0"/>
              </a:spcBef>
              <a:spcAft>
                <a:spcPts val="0"/>
              </a:spcAft>
              <a:buClr>
                <a:schemeClr val="dk1"/>
              </a:buClr>
              <a:buSzPts val="952"/>
              <a:buChar char="●"/>
            </a:pPr>
            <a:r>
              <a:rPr lang="hr" sz="952" b="1">
                <a:solidFill>
                  <a:schemeClr val="dk1"/>
                </a:solidFill>
              </a:rPr>
              <a:t>Cross-Attention</a:t>
            </a:r>
            <a:r>
              <a:rPr lang="hr" sz="952">
                <a:solidFill>
                  <a:schemeClr val="dk1"/>
                </a:solidFill>
              </a:rPr>
              <a:t>: The decoder also looks back at the encoder’s output to understand how to generate the next word in the output sequence. This helps the decoder align the input and the output.</a:t>
            </a:r>
            <a:endParaRPr sz="952">
              <a:solidFill>
                <a:schemeClr val="dk1"/>
              </a:solidFill>
            </a:endParaRPr>
          </a:p>
          <a:p>
            <a:pPr marL="0" lvl="0" indent="0" algn="l" rtl="0">
              <a:lnSpc>
                <a:spcPct val="95000"/>
              </a:lnSpc>
              <a:spcBef>
                <a:spcPts val="1200"/>
              </a:spcBef>
              <a:spcAft>
                <a:spcPts val="1200"/>
              </a:spcAft>
              <a:buNone/>
            </a:pPr>
            <a:r>
              <a:rPr lang="hr" sz="952" b="1">
                <a:solidFill>
                  <a:schemeClr val="dk1"/>
                </a:solidFill>
              </a:rPr>
              <a:t>Final Output</a:t>
            </a:r>
            <a:r>
              <a:rPr lang="hr" sz="952">
                <a:solidFill>
                  <a:schemeClr val="dk1"/>
                </a:solidFill>
              </a:rPr>
              <a:t>: After going through all the layers of the decoder, the model produces the final output, such as a translated sentence or a response to a question.</a:t>
            </a:r>
            <a:endParaRPr sz="1495"/>
          </a:p>
        </p:txBody>
      </p:sp>
      <p:pic>
        <p:nvPicPr>
          <p:cNvPr id="353" name="Google Shape;353;p48"/>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pic>
        <p:nvPicPr>
          <p:cNvPr id="354" name="Google Shape;354;p48"/>
          <p:cNvPicPr preferRelativeResize="0"/>
          <p:nvPr/>
        </p:nvPicPr>
        <p:blipFill>
          <a:blip r:embed="rId4">
            <a:alphaModFix/>
          </a:blip>
          <a:stretch>
            <a:fillRect/>
          </a:stretch>
        </p:blipFill>
        <p:spPr>
          <a:xfrm>
            <a:off x="6229151" y="1143337"/>
            <a:ext cx="2452801" cy="3456173"/>
          </a:xfrm>
          <a:prstGeom prst="rect">
            <a:avLst/>
          </a:prstGeom>
          <a:noFill/>
          <a:ln>
            <a:noFill/>
          </a:ln>
        </p:spPr>
      </p:pic>
      <p:cxnSp>
        <p:nvCxnSpPr>
          <p:cNvPr id="355" name="Google Shape;355;p48"/>
          <p:cNvCxnSpPr/>
          <p:nvPr/>
        </p:nvCxnSpPr>
        <p:spPr>
          <a:xfrm>
            <a:off x="6196300" y="2265275"/>
            <a:ext cx="560400" cy="1962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48"/>
          <p:cNvCxnSpPr/>
          <p:nvPr/>
        </p:nvCxnSpPr>
        <p:spPr>
          <a:xfrm>
            <a:off x="6112250" y="1270750"/>
            <a:ext cx="784500" cy="31377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48"/>
          <p:cNvCxnSpPr/>
          <p:nvPr/>
        </p:nvCxnSpPr>
        <p:spPr>
          <a:xfrm>
            <a:off x="6126250" y="1845050"/>
            <a:ext cx="742500" cy="19329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48"/>
          <p:cNvCxnSpPr/>
          <p:nvPr/>
        </p:nvCxnSpPr>
        <p:spPr>
          <a:xfrm>
            <a:off x="6014200" y="3834100"/>
            <a:ext cx="1764900" cy="560400"/>
          </a:xfrm>
          <a:prstGeom prst="straightConnector1">
            <a:avLst/>
          </a:prstGeom>
          <a:noFill/>
          <a:ln w="9525" cap="flat" cmpd="sng">
            <a:solidFill>
              <a:srgbClr val="CC0033"/>
            </a:solidFill>
            <a:prstDash val="solid"/>
            <a:round/>
            <a:headEnd type="none" w="med" len="med"/>
            <a:tailEnd type="none" w="med" len="med"/>
          </a:ln>
        </p:spPr>
      </p:cxnSp>
      <p:cxnSp>
        <p:nvCxnSpPr>
          <p:cNvPr id="359" name="Google Shape;359;p48"/>
          <p:cNvCxnSpPr/>
          <p:nvPr/>
        </p:nvCxnSpPr>
        <p:spPr>
          <a:xfrm rot="10800000" flipH="1">
            <a:off x="6210300" y="3399875"/>
            <a:ext cx="1498800" cy="770400"/>
          </a:xfrm>
          <a:prstGeom prst="straightConnector1">
            <a:avLst/>
          </a:prstGeom>
          <a:noFill/>
          <a:ln w="9525" cap="flat" cmpd="sng">
            <a:solidFill>
              <a:srgbClr val="DC1C60"/>
            </a:solidFill>
            <a:prstDash val="solid"/>
            <a:round/>
            <a:headEnd type="none" w="med" len="med"/>
            <a:tailEnd type="none" w="med" len="med"/>
          </a:ln>
        </p:spPr>
      </p:cxnSp>
      <p:cxnSp>
        <p:nvCxnSpPr>
          <p:cNvPr id="360" name="Google Shape;360;p48"/>
          <p:cNvCxnSpPr/>
          <p:nvPr/>
        </p:nvCxnSpPr>
        <p:spPr>
          <a:xfrm rot="10800000" flipH="1">
            <a:off x="6182275" y="1410800"/>
            <a:ext cx="1414800" cy="3403800"/>
          </a:xfrm>
          <a:prstGeom prst="straightConnector1">
            <a:avLst/>
          </a:prstGeom>
          <a:noFill/>
          <a:ln w="9525" cap="flat" cmpd="sng">
            <a:solidFill>
              <a:srgbClr val="DC1C60"/>
            </a:solidFill>
            <a:prstDash val="solid"/>
            <a:round/>
            <a:headEnd type="none" w="med" len="med"/>
            <a:tailEnd type="none" w="med" len="med"/>
          </a:ln>
        </p:spPr>
      </p:cxnSp>
      <p:sp>
        <p:nvSpPr>
          <p:cNvPr id="361" name="Google Shape;361;p48"/>
          <p:cNvSpPr txBox="1"/>
          <p:nvPr/>
        </p:nvSpPr>
        <p:spPr>
          <a:xfrm>
            <a:off x="6112250" y="0"/>
            <a:ext cx="2504700" cy="104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hr" sz="1000">
                <a:solidFill>
                  <a:schemeClr val="dk1"/>
                </a:solidFill>
              </a:rPr>
              <a:t>Transformers are a type of deep learning model that use the attention mechanism to process sequential data. They were introduced in the paper "Attention is All You Need" (Vaswani et al., 2017).</a:t>
            </a:r>
            <a:endParaRPr sz="1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9"/>
          <p:cNvSpPr txBox="1">
            <a:spLocks noGrp="1"/>
          </p:cNvSpPr>
          <p:nvPr>
            <p:ph type="title"/>
          </p:nvPr>
        </p:nvSpPr>
        <p:spPr>
          <a:xfrm>
            <a:off x="235875" y="268625"/>
            <a:ext cx="8520600" cy="90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Colab -4 QA systems based on the vectorized context </a:t>
            </a:r>
            <a:endParaRPr/>
          </a:p>
        </p:txBody>
      </p:sp>
      <p:sp>
        <p:nvSpPr>
          <p:cNvPr id="367" name="Google Shape;367;p49"/>
          <p:cNvSpPr txBox="1"/>
          <p:nvPr/>
        </p:nvSpPr>
        <p:spPr>
          <a:xfrm>
            <a:off x="6144000" y="150387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3"/>
              </a:rPr>
              <a:t>https://colab.research.google.com/drive/1X1WEJ_7j6v_7GYou52K2axuYv7Tg4suo?usp=sharing</a:t>
            </a:r>
            <a:r>
              <a:rPr lang="hr"/>
              <a:t> </a:t>
            </a:r>
            <a:endParaRPr/>
          </a:p>
        </p:txBody>
      </p:sp>
      <p:pic>
        <p:nvPicPr>
          <p:cNvPr id="368" name="Google Shape;368;p49"/>
          <p:cNvPicPr preferRelativeResize="0"/>
          <p:nvPr/>
        </p:nvPicPr>
        <p:blipFill>
          <a:blip r:embed="rId4">
            <a:alphaModFix/>
          </a:blip>
          <a:stretch>
            <a:fillRect/>
          </a:stretch>
        </p:blipFill>
        <p:spPr>
          <a:xfrm>
            <a:off x="152400" y="1322525"/>
            <a:ext cx="5155506" cy="3668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50" descr="Slika na kojoj se prikazuje tekst, dijagram, snimka zaslona, broj&#10;&#10;Opis je automatski generiran"/>
          <p:cNvPicPr preferRelativeResize="0"/>
          <p:nvPr/>
        </p:nvPicPr>
        <p:blipFill rotWithShape="1">
          <a:blip r:embed="rId3">
            <a:alphaModFix/>
          </a:blip>
          <a:srcRect/>
          <a:stretch/>
        </p:blipFill>
        <p:spPr>
          <a:xfrm>
            <a:off x="3666470" y="1052800"/>
            <a:ext cx="5120802" cy="3593096"/>
          </a:xfrm>
          <a:prstGeom prst="rect">
            <a:avLst/>
          </a:prstGeom>
          <a:noFill/>
          <a:ln>
            <a:noFill/>
          </a:ln>
        </p:spPr>
      </p:pic>
      <p:sp>
        <p:nvSpPr>
          <p:cNvPr id="374" name="Google Shape;374;p50"/>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DC1C60"/>
              </a:buClr>
              <a:buSzPts val="3300"/>
              <a:buFont typeface="Arimo"/>
              <a:buNone/>
            </a:pPr>
            <a:r>
              <a:rPr lang="hr"/>
              <a:t>Emergent ability in LLM</a:t>
            </a:r>
            <a:endParaRPr/>
          </a:p>
        </p:txBody>
      </p:sp>
      <p:pic>
        <p:nvPicPr>
          <p:cNvPr id="375" name="Google Shape;375;p50"/>
          <p:cNvPicPr preferRelativeResize="0"/>
          <p:nvPr/>
        </p:nvPicPr>
        <p:blipFill rotWithShape="1">
          <a:blip r:embed="rId4">
            <a:alphaModFix/>
          </a:blip>
          <a:srcRect t="6419"/>
          <a:stretch/>
        </p:blipFill>
        <p:spPr>
          <a:xfrm>
            <a:off x="508205" y="1587579"/>
            <a:ext cx="3100984" cy="1369377"/>
          </a:xfrm>
          <a:prstGeom prst="rect">
            <a:avLst/>
          </a:prstGeom>
          <a:noFill/>
          <a:ln>
            <a:noFill/>
          </a:ln>
        </p:spPr>
      </p:pic>
      <p:sp>
        <p:nvSpPr>
          <p:cNvPr id="376" name="Google Shape;376;p50"/>
          <p:cNvSpPr txBox="1"/>
          <p:nvPr/>
        </p:nvSpPr>
        <p:spPr>
          <a:xfrm>
            <a:off x="483678" y="3555717"/>
            <a:ext cx="3316500" cy="715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hr" sz="1400" u="sng">
                <a:solidFill>
                  <a:srgbClr val="1E73BE"/>
                </a:solidFill>
                <a:latin typeface="Arial"/>
                <a:ea typeface="Arial"/>
                <a:cs typeface="Arial"/>
                <a:sym typeface="Arial"/>
                <a:hlinkClick r:id="rId5">
                  <a:extLst>
                    <a:ext uri="{A12FA001-AC4F-418D-AE19-62706E023703}">
                      <ahyp:hlinkClr xmlns:ahyp="http://schemas.microsoft.com/office/drawing/2018/hyperlinkcolor" val="tx"/>
                    </a:ext>
                  </a:extLst>
                </a:hlinkClick>
              </a:rPr>
              <a:t>E</a:t>
            </a:r>
            <a:r>
              <a:rPr lang="hr" sz="1400" b="0" i="0" u="sng" strike="noStrike">
                <a:solidFill>
                  <a:srgbClr val="1E73BE"/>
                </a:solidFill>
                <a:latin typeface="Arial"/>
                <a:ea typeface="Arial"/>
                <a:cs typeface="Arial"/>
                <a:sym typeface="Arial"/>
                <a:hlinkClick r:id="rId5">
                  <a:extLst>
                    <a:ext uri="{A12FA001-AC4F-418D-AE19-62706E023703}">
                      <ahyp:hlinkClr xmlns:ahyp="http://schemas.microsoft.com/office/drawing/2018/hyperlinkcolor" val="tx"/>
                    </a:ext>
                  </a:extLst>
                </a:hlinkClick>
              </a:rPr>
              <a:t>mergent ability are defined as an ability that is “not present in small models but is present in large models.”</a:t>
            </a:r>
            <a:r>
              <a:rPr lang="hr" sz="1400" b="0" i="0">
                <a:solidFill>
                  <a:srgbClr val="222222"/>
                </a:solidFill>
                <a:latin typeface="Arial"/>
                <a:ea typeface="Arial"/>
                <a:cs typeface="Arial"/>
                <a:sym typeface="Arial"/>
              </a:rPr>
              <a:t> </a:t>
            </a:r>
            <a:endParaRPr sz="1400">
              <a:solidFill>
                <a:schemeClr val="dk1"/>
              </a:solidFill>
              <a:latin typeface="Times New Roman"/>
              <a:ea typeface="Times New Roman"/>
              <a:cs typeface="Times New Roman"/>
              <a:sym typeface="Times New Roman"/>
            </a:endParaRPr>
          </a:p>
        </p:txBody>
      </p:sp>
      <p:sp>
        <p:nvSpPr>
          <p:cNvPr id="377" name="Google Shape;377;p50"/>
          <p:cNvSpPr txBox="1"/>
          <p:nvPr/>
        </p:nvSpPr>
        <p:spPr>
          <a:xfrm rot="5400000">
            <a:off x="7737329" y="2916021"/>
            <a:ext cx="2214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hr" sz="900">
                <a:solidFill>
                  <a:schemeClr val="dk1"/>
                </a:solidFill>
                <a:latin typeface="Times New Roman"/>
                <a:ea typeface="Times New Roman"/>
                <a:cs typeface="Times New Roman"/>
                <a:sym typeface="Times New Roman"/>
              </a:rPr>
              <a:t>https://www.jasonwei.net/blog/emergence</a:t>
            </a:r>
            <a:endParaRPr sz="1100"/>
          </a:p>
        </p:txBody>
      </p:sp>
      <p:sp>
        <p:nvSpPr>
          <p:cNvPr id="378" name="Google Shape;378;p50"/>
          <p:cNvSpPr txBox="1"/>
          <p:nvPr/>
        </p:nvSpPr>
        <p:spPr>
          <a:xfrm>
            <a:off x="475193" y="4329396"/>
            <a:ext cx="39378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hr" sz="800" b="0" i="0">
                <a:solidFill>
                  <a:srgbClr val="222222"/>
                </a:solidFill>
                <a:latin typeface="Arial"/>
                <a:ea typeface="Arial"/>
                <a:cs typeface="Arial"/>
                <a:sym typeface="Arial"/>
              </a:rPr>
              <a:t>Wei, Jason, Yi Tay, Rishi Bommasani, Colin Raffel, Barret Zoph, Sebastian Borgeaud, Dani Yogatama et al. "Emergent abilities of large language models." </a:t>
            </a:r>
            <a:r>
              <a:rPr lang="hr" sz="800" b="0" i="1">
                <a:solidFill>
                  <a:srgbClr val="222222"/>
                </a:solidFill>
                <a:latin typeface="Arial"/>
                <a:ea typeface="Arial"/>
                <a:cs typeface="Arial"/>
                <a:sym typeface="Arial"/>
              </a:rPr>
              <a:t>arXiv preprint arXiv:2206.07682</a:t>
            </a:r>
            <a:r>
              <a:rPr lang="hr" sz="800" b="0" i="0">
                <a:solidFill>
                  <a:srgbClr val="222222"/>
                </a:solidFill>
                <a:latin typeface="Arial"/>
                <a:ea typeface="Arial"/>
                <a:cs typeface="Arial"/>
                <a:sym typeface="Arial"/>
              </a:rPr>
              <a:t> (2022).</a:t>
            </a:r>
            <a:endParaRPr sz="800">
              <a:solidFill>
                <a:schemeClr val="dk1"/>
              </a:solidFill>
              <a:latin typeface="Times New Roman"/>
              <a:ea typeface="Times New Roman"/>
              <a:cs typeface="Times New Roman"/>
              <a:sym typeface="Times New Roman"/>
            </a:endParaRPr>
          </a:p>
        </p:txBody>
      </p:sp>
      <p:sp>
        <p:nvSpPr>
          <p:cNvPr id="379" name="Google Shape;379;p50"/>
          <p:cNvSpPr txBox="1"/>
          <p:nvPr/>
        </p:nvSpPr>
        <p:spPr>
          <a:xfrm>
            <a:off x="483678" y="3140099"/>
            <a:ext cx="25092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hr" sz="1400">
                <a:solidFill>
                  <a:schemeClr val="dk1"/>
                </a:solidFill>
                <a:latin typeface="Times New Roman"/>
                <a:ea typeface="Times New Roman"/>
                <a:cs typeface="Times New Roman"/>
                <a:sym typeface="Times New Roman"/>
              </a:rPr>
              <a:t>Emergentna svojstva JM</a:t>
            </a:r>
            <a:endParaRPr sz="1400">
              <a:solidFill>
                <a:schemeClr val="dk1"/>
              </a:solidFill>
              <a:latin typeface="Times New Roman"/>
              <a:ea typeface="Times New Roman"/>
              <a:cs typeface="Times New Roman"/>
              <a:sym typeface="Times New Roman"/>
            </a:endParaRPr>
          </a:p>
        </p:txBody>
      </p:sp>
      <p:sp>
        <p:nvSpPr>
          <p:cNvPr id="380" name="Google Shape;38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1" name="Google Shape;381;p50"/>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
        <p:nvSpPr>
          <p:cNvPr id="382" name="Google Shape;382;p50"/>
          <p:cNvSpPr/>
          <p:nvPr/>
        </p:nvSpPr>
        <p:spPr>
          <a:xfrm>
            <a:off x="453275" y="3105700"/>
            <a:ext cx="2073000" cy="438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88" name="Google Shape;388;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9" name="Google Shape;389;p51"/>
          <p:cNvPicPr preferRelativeResize="0"/>
          <p:nvPr/>
        </p:nvPicPr>
        <p:blipFill>
          <a:blip r:embed="rId3">
            <a:alphaModFix/>
          </a:blip>
          <a:stretch>
            <a:fillRect/>
          </a:stretch>
        </p:blipFill>
        <p:spPr>
          <a:xfrm>
            <a:off x="0" y="675033"/>
            <a:ext cx="8681948" cy="4006666"/>
          </a:xfrm>
          <a:prstGeom prst="rect">
            <a:avLst/>
          </a:prstGeom>
          <a:noFill/>
          <a:ln>
            <a:noFill/>
          </a:ln>
        </p:spPr>
      </p:pic>
      <p:sp>
        <p:nvSpPr>
          <p:cNvPr id="390" name="Google Shape;390;p51"/>
          <p:cNvSpPr txBox="1"/>
          <p:nvPr/>
        </p:nvSpPr>
        <p:spPr>
          <a:xfrm>
            <a:off x="6144000" y="4804525"/>
            <a:ext cx="3000000" cy="2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400"/>
              <a:t>https://s10251.pcdn.co/wp-content/uploads/2024/10/2024-Alan-D-Thompson-AI-Bubbles-Planets-Rev-9.png</a:t>
            </a:r>
            <a:endParaRPr sz="400"/>
          </a:p>
        </p:txBody>
      </p:sp>
      <p:pic>
        <p:nvPicPr>
          <p:cNvPr id="391" name="Google Shape;391;p51"/>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52"/>
          <p:cNvPicPr preferRelativeResize="0"/>
          <p:nvPr/>
        </p:nvPicPr>
        <p:blipFill>
          <a:blip r:embed="rId3">
            <a:alphaModFix/>
          </a:blip>
          <a:stretch>
            <a:fillRect/>
          </a:stretch>
        </p:blipFill>
        <p:spPr>
          <a:xfrm>
            <a:off x="999050" y="780826"/>
            <a:ext cx="7561351" cy="3897476"/>
          </a:xfrm>
          <a:prstGeom prst="rect">
            <a:avLst/>
          </a:prstGeom>
          <a:noFill/>
          <a:ln>
            <a:noFill/>
          </a:ln>
        </p:spPr>
      </p:pic>
      <p:pic>
        <p:nvPicPr>
          <p:cNvPr id="397" name="Google Shape;397;p52"/>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53"/>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pic>
        <p:nvPicPr>
          <p:cNvPr id="403" name="Google Shape;403;p53" descr="https://lifearchitect.ai/memo/&#10;&#10;Ahead of chatting with OpenAI's CEO, Microsoft CTO Kevin Scott says if the system that trained GPT-3 was a shark and GPT-4 was an Orca, the next model, being trained now, is the size of a whale. &quot;This whale sized supercomputer is hard at work right now,&quot;" title="2024 Microsoft discusses GPT-5 compared to Orca, Whale etc.">
            <a:hlinkClick r:id="rId4"/>
          </p:cNvPr>
          <p:cNvPicPr preferRelativeResize="0"/>
          <p:nvPr/>
        </p:nvPicPr>
        <p:blipFill>
          <a:blip r:embed="rId5">
            <a:alphaModFix/>
          </a:blip>
          <a:stretch>
            <a:fillRect/>
          </a:stretch>
        </p:blipFill>
        <p:spPr>
          <a:xfrm>
            <a:off x="1268495" y="700388"/>
            <a:ext cx="6026717" cy="3390050"/>
          </a:xfrm>
          <a:prstGeom prst="rect">
            <a:avLst/>
          </a:prstGeom>
          <a:noFill/>
          <a:ln>
            <a:noFill/>
          </a:ln>
        </p:spPr>
      </p:pic>
      <p:sp>
        <p:nvSpPr>
          <p:cNvPr id="404" name="Google Shape;404;p53"/>
          <p:cNvSpPr txBox="1"/>
          <p:nvPr/>
        </p:nvSpPr>
        <p:spPr>
          <a:xfrm>
            <a:off x="1268488" y="4412325"/>
            <a:ext cx="6026700" cy="6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050">
                <a:solidFill>
                  <a:srgbClr val="131313"/>
                </a:solidFill>
                <a:latin typeface="Roboto"/>
                <a:ea typeface="Roboto"/>
                <a:cs typeface="Roboto"/>
                <a:sym typeface="Roboto"/>
              </a:rPr>
              <a:t>Ahead of chatting with OpenAI's CEO, Microsoft CTO Kevin Scott says if the system that trained GPT-3 was a shark and GPT-4 was an Orca, the next model, being trained now, is the size of a whale. "This whale sized supercomputer is hard at work right now,"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p:nvPr/>
        </p:nvSpPr>
        <p:spPr>
          <a:xfrm>
            <a:off x="907150" y="4189800"/>
            <a:ext cx="7713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3"/>
              </a:rPr>
              <a:t>https://docs.google.com/spreadsheets/d/1kc262HZSMAWI6FVsh0zJwbB-ooYvzhCHaHcNUiA0_hY/edit?gid=1158069878#gid=1158069878</a:t>
            </a:r>
            <a:endParaRPr/>
          </a:p>
        </p:txBody>
      </p:sp>
      <p:pic>
        <p:nvPicPr>
          <p:cNvPr id="410" name="Google Shape;410;p54"/>
          <p:cNvPicPr preferRelativeResize="0"/>
          <p:nvPr/>
        </p:nvPicPr>
        <p:blipFill>
          <a:blip r:embed="rId4">
            <a:alphaModFix/>
          </a:blip>
          <a:stretch>
            <a:fillRect/>
          </a:stretch>
        </p:blipFill>
        <p:spPr>
          <a:xfrm>
            <a:off x="0" y="1010342"/>
            <a:ext cx="8529552" cy="3027058"/>
          </a:xfrm>
          <a:prstGeom prst="rect">
            <a:avLst/>
          </a:prstGeom>
          <a:noFill/>
          <a:ln>
            <a:noFill/>
          </a:ln>
        </p:spPr>
      </p:pic>
      <p:pic>
        <p:nvPicPr>
          <p:cNvPr id="411" name="Google Shape;411;p54"/>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
        <p:nvSpPr>
          <p:cNvPr id="412" name="Google Shape;41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LLM list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 MMLU (Massive Multitask Language Understanding) test</a:t>
            </a:r>
            <a:endParaRPr/>
          </a:p>
        </p:txBody>
      </p:sp>
      <p:sp>
        <p:nvSpPr>
          <p:cNvPr id="418" name="Google Shape;418;p55"/>
          <p:cNvSpPr txBox="1"/>
          <p:nvPr/>
        </p:nvSpPr>
        <p:spPr>
          <a:xfrm>
            <a:off x="311700" y="1224650"/>
            <a:ext cx="4611300" cy="358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hr" sz="1100">
                <a:solidFill>
                  <a:schemeClr val="dk1"/>
                </a:solidFill>
              </a:rPr>
              <a:t>The </a:t>
            </a:r>
            <a:r>
              <a:rPr lang="hr" sz="1100" b="1">
                <a:solidFill>
                  <a:schemeClr val="dk1"/>
                </a:solidFill>
              </a:rPr>
              <a:t>MMLU (Massive Multitask Language Understanding) test</a:t>
            </a:r>
            <a:r>
              <a:rPr lang="hr" sz="1100">
                <a:solidFill>
                  <a:schemeClr val="dk1"/>
                </a:solidFill>
              </a:rPr>
              <a:t> is a benchmark used to evaluate the performance of </a:t>
            </a:r>
            <a:r>
              <a:rPr lang="hr" sz="1100" b="1">
                <a:solidFill>
                  <a:schemeClr val="dk1"/>
                </a:solidFill>
              </a:rPr>
              <a:t>Large Language Models (LLMs)</a:t>
            </a:r>
            <a:r>
              <a:rPr lang="hr" sz="1100">
                <a:solidFill>
                  <a:schemeClr val="dk1"/>
                </a:solidFill>
              </a:rPr>
              <a:t> across a wide range of subjects and domains. It includes </a:t>
            </a:r>
            <a:r>
              <a:rPr lang="hr" sz="1100" b="1">
                <a:solidFill>
                  <a:schemeClr val="dk1"/>
                </a:solidFill>
              </a:rPr>
              <a:t>57 different tasks</a:t>
            </a:r>
            <a:r>
              <a:rPr lang="hr" sz="1100">
                <a:solidFill>
                  <a:schemeClr val="dk1"/>
                </a:solidFill>
              </a:rPr>
              <a:t> covering topics from elementary mathematics and history to medical and computer science, with questions spanning various difficulty levels.</a:t>
            </a:r>
            <a:endParaRPr sz="1100">
              <a:solidFill>
                <a:schemeClr val="dk1"/>
              </a:solidFill>
            </a:endParaRPr>
          </a:p>
          <a:p>
            <a:pPr marL="0" lvl="0" indent="0" algn="l" rtl="0">
              <a:lnSpc>
                <a:spcPct val="115000"/>
              </a:lnSpc>
              <a:spcBef>
                <a:spcPts val="1200"/>
              </a:spcBef>
              <a:spcAft>
                <a:spcPts val="0"/>
              </a:spcAft>
              <a:buNone/>
            </a:pPr>
            <a:r>
              <a:rPr lang="hr" sz="1100">
                <a:solidFill>
                  <a:schemeClr val="dk1"/>
                </a:solidFill>
              </a:rPr>
              <a:t>MMLU is designed to measure how well LLMs perform across a broad set of knowledge areas, simulating real-world scenarios where the model might be asked to answer questions on diverse topics. Each task includes multiple-choice questions, and the benchmark assesses the model's accuracy in selecting the correct answer.</a:t>
            </a:r>
            <a:endParaRPr sz="1100">
              <a:solidFill>
                <a:schemeClr val="dk1"/>
              </a:solidFill>
            </a:endParaRPr>
          </a:p>
          <a:p>
            <a:pPr marL="0" lvl="0" indent="0" algn="l" rtl="0">
              <a:lnSpc>
                <a:spcPct val="115000"/>
              </a:lnSpc>
              <a:spcBef>
                <a:spcPts val="1200"/>
              </a:spcBef>
              <a:spcAft>
                <a:spcPts val="1200"/>
              </a:spcAft>
              <a:buNone/>
            </a:pPr>
            <a:r>
              <a:rPr lang="hr" sz="1100">
                <a:solidFill>
                  <a:schemeClr val="dk1"/>
                </a:solidFill>
              </a:rPr>
              <a:t>The goal of MMLU is to determine a model's </a:t>
            </a:r>
            <a:r>
              <a:rPr lang="hr" sz="1100" b="1">
                <a:solidFill>
                  <a:schemeClr val="dk1"/>
                </a:solidFill>
              </a:rPr>
              <a:t>broad general knowledge</a:t>
            </a:r>
            <a:r>
              <a:rPr lang="hr" sz="1100">
                <a:solidFill>
                  <a:schemeClr val="dk1"/>
                </a:solidFill>
              </a:rPr>
              <a:t> and </a:t>
            </a:r>
            <a:r>
              <a:rPr lang="hr" sz="1100" b="1">
                <a:solidFill>
                  <a:schemeClr val="dk1"/>
                </a:solidFill>
              </a:rPr>
              <a:t>reasoning ability</a:t>
            </a:r>
            <a:r>
              <a:rPr lang="hr" sz="1100">
                <a:solidFill>
                  <a:schemeClr val="dk1"/>
                </a:solidFill>
              </a:rPr>
              <a:t>, reflecting its versatility and robustness in answering questions from different domains. It is commonly used to compare the performance of different LLMs and to track improvements in their development over time.</a:t>
            </a:r>
            <a:endParaRPr sz="1100">
              <a:solidFill>
                <a:schemeClr val="dk1"/>
              </a:solidFill>
            </a:endParaRPr>
          </a:p>
        </p:txBody>
      </p:sp>
      <p:sp>
        <p:nvSpPr>
          <p:cNvPr id="419" name="Google Shape;419;p55"/>
          <p:cNvSpPr txBox="1"/>
          <p:nvPr/>
        </p:nvSpPr>
        <p:spPr>
          <a:xfrm>
            <a:off x="5170700" y="4494900"/>
            <a:ext cx="2497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400">
                <a:solidFill>
                  <a:schemeClr val="dk1"/>
                </a:solidFill>
              </a:rPr>
              <a:t>You can explore the official GitHub repository for MMLU, which contains the test implementation and other resources:</a:t>
            </a:r>
            <a:r>
              <a:rPr lang="hr" sz="400">
                <a:solidFill>
                  <a:schemeClr val="dk1"/>
                </a:solidFill>
                <a:uFill>
                  <a:noFill/>
                </a:uFill>
                <a:hlinkClick r:id="rId3">
                  <a:extLst>
                    <a:ext uri="{A12FA001-AC4F-418D-AE19-62706E023703}">
                      <ahyp:hlinkClr xmlns:ahyp="http://schemas.microsoft.com/office/drawing/2018/hyperlinkcolor" val="tx"/>
                    </a:ext>
                  </a:extLst>
                </a:hlinkClick>
              </a:rPr>
              <a:t> </a:t>
            </a:r>
            <a:r>
              <a:rPr lang="hr" sz="400" u="sng">
                <a:solidFill>
                  <a:schemeClr val="hlink"/>
                </a:solidFill>
                <a:hlinkClick r:id="rId3"/>
              </a:rPr>
              <a:t>MMLU GitHub Repository</a:t>
            </a:r>
            <a:r>
              <a:rPr lang="hr" sz="400">
                <a:solidFill>
                  <a:schemeClr val="dk1"/>
                </a:solidFill>
              </a:rPr>
              <a:t>​(</a:t>
            </a:r>
            <a:endParaRPr sz="400">
              <a:solidFill>
                <a:schemeClr val="dk1"/>
              </a:solidFill>
            </a:endParaRPr>
          </a:p>
          <a:p>
            <a:pPr marL="0" lvl="0" indent="0" algn="l" rtl="0">
              <a:spcBef>
                <a:spcPts val="0"/>
              </a:spcBef>
              <a:spcAft>
                <a:spcPts val="0"/>
              </a:spcAft>
              <a:buNone/>
            </a:pPr>
            <a:r>
              <a:rPr lang="hr" sz="400" u="sng">
                <a:solidFill>
                  <a:schemeClr val="hlink"/>
                </a:solidFill>
                <a:hlinkClick r:id="rId3"/>
              </a:rPr>
              <a:t>GitHub</a:t>
            </a:r>
            <a:endParaRPr sz="400" u="sng">
              <a:solidFill>
                <a:schemeClr val="hlink"/>
              </a:solidFill>
            </a:endParaRPr>
          </a:p>
          <a:p>
            <a:pPr marL="0" lvl="0" indent="0" algn="l" rtl="0">
              <a:spcBef>
                <a:spcPts val="0"/>
              </a:spcBef>
              <a:spcAft>
                <a:spcPts val="0"/>
              </a:spcAft>
              <a:buNone/>
            </a:pPr>
            <a:r>
              <a:rPr lang="hr" sz="400">
                <a:solidFill>
                  <a:schemeClr val="dk1"/>
                </a:solidFill>
              </a:rPr>
              <a:t>). For a deeper dive into how the benchmark is structured and how it evaluates language models, you can also check out the related paper on arXiv:</a:t>
            </a:r>
            <a:r>
              <a:rPr lang="hr" sz="400">
                <a:solidFill>
                  <a:schemeClr val="dk1"/>
                </a:solidFill>
                <a:uFill>
                  <a:noFill/>
                </a:uFill>
                <a:hlinkClick r:id="rId4">
                  <a:extLst>
                    <a:ext uri="{A12FA001-AC4F-418D-AE19-62706E023703}">
                      <ahyp:hlinkClr xmlns:ahyp="http://schemas.microsoft.com/office/drawing/2018/hyperlinkcolor" val="tx"/>
                    </a:ext>
                  </a:extLst>
                </a:hlinkClick>
              </a:rPr>
              <a:t> </a:t>
            </a:r>
            <a:r>
              <a:rPr lang="hr" sz="400" u="sng">
                <a:solidFill>
                  <a:schemeClr val="hlink"/>
                </a:solidFill>
                <a:hlinkClick r:id="rId4"/>
              </a:rPr>
              <a:t>Measuring Massive Multitask Language Understanding</a:t>
            </a:r>
            <a:r>
              <a:rPr lang="hr" sz="400">
                <a:solidFill>
                  <a:schemeClr val="dk1"/>
                </a:solidFill>
              </a:rPr>
              <a:t>.</a:t>
            </a:r>
            <a:endParaRPr sz="700"/>
          </a:p>
        </p:txBody>
      </p:sp>
      <p:pic>
        <p:nvPicPr>
          <p:cNvPr id="420" name="Google Shape;420;p55"/>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
        <p:nvSpPr>
          <p:cNvPr id="421" name="Google Shape;421;p55"/>
          <p:cNvSpPr txBox="1"/>
          <p:nvPr/>
        </p:nvSpPr>
        <p:spPr>
          <a:xfrm>
            <a:off x="5170700" y="1123363"/>
            <a:ext cx="3000000" cy="3423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hr" sz="800">
                <a:solidFill>
                  <a:schemeClr val="dk1"/>
                </a:solidFill>
              </a:rPr>
              <a:t>Here is an example of a question from the </a:t>
            </a:r>
            <a:r>
              <a:rPr lang="hr" sz="800" b="1">
                <a:solidFill>
                  <a:schemeClr val="dk1"/>
                </a:solidFill>
              </a:rPr>
              <a:t>humanities</a:t>
            </a:r>
            <a:r>
              <a:rPr lang="hr" sz="800">
                <a:solidFill>
                  <a:schemeClr val="dk1"/>
                </a:solidFill>
              </a:rPr>
              <a:t> category in the </a:t>
            </a:r>
            <a:r>
              <a:rPr lang="hr" sz="800" b="1">
                <a:solidFill>
                  <a:schemeClr val="dk1"/>
                </a:solidFill>
              </a:rPr>
              <a:t>MMLU benchmark</a:t>
            </a:r>
            <a:r>
              <a:rPr lang="hr" sz="800">
                <a:solidFill>
                  <a:schemeClr val="dk1"/>
                </a:solidFill>
              </a:rPr>
              <a:t>, specifically in </a:t>
            </a:r>
            <a:r>
              <a:rPr lang="hr" sz="800" b="1">
                <a:solidFill>
                  <a:schemeClr val="dk1"/>
                </a:solidFill>
              </a:rPr>
              <a:t>philosophy</a:t>
            </a:r>
            <a:r>
              <a:rPr lang="hr" sz="800">
                <a:solidFill>
                  <a:schemeClr val="dk1"/>
                </a:solidFill>
              </a:rPr>
              <a:t>:</a:t>
            </a:r>
            <a:endParaRPr sz="800">
              <a:solidFill>
                <a:schemeClr val="dk1"/>
              </a:solidFill>
            </a:endParaRPr>
          </a:p>
          <a:p>
            <a:pPr marL="0" lvl="0" indent="0" algn="l" rtl="0">
              <a:lnSpc>
                <a:spcPct val="115000"/>
              </a:lnSpc>
              <a:spcBef>
                <a:spcPts val="1200"/>
              </a:spcBef>
              <a:spcAft>
                <a:spcPts val="0"/>
              </a:spcAft>
              <a:buNone/>
            </a:pPr>
            <a:r>
              <a:rPr lang="hr" sz="1100" b="1">
                <a:solidFill>
                  <a:schemeClr val="dk1"/>
                </a:solidFill>
              </a:rPr>
              <a:t>Question:</a:t>
            </a:r>
            <a:r>
              <a:rPr lang="hr" sz="1100">
                <a:solidFill>
                  <a:schemeClr val="dk1"/>
                </a:solidFill>
              </a:rPr>
              <a:t> "Which of the following statements best captures the concept of a </a:t>
            </a:r>
            <a:r>
              <a:rPr lang="hr" sz="1100" b="1">
                <a:solidFill>
                  <a:schemeClr val="dk1"/>
                </a:solidFill>
              </a:rPr>
              <a:t>categorical imperative</a:t>
            </a:r>
            <a:r>
              <a:rPr lang="hr" sz="1100">
                <a:solidFill>
                  <a:schemeClr val="dk1"/>
                </a:solidFill>
              </a:rPr>
              <a:t> as proposed by Immanuel Kant?"</a:t>
            </a:r>
            <a:endParaRPr sz="1100">
              <a:solidFill>
                <a:schemeClr val="dk1"/>
              </a:solidFill>
            </a:endParaRPr>
          </a:p>
          <a:p>
            <a:pPr marL="0" lvl="0" indent="0" algn="l" rtl="0">
              <a:lnSpc>
                <a:spcPct val="115000"/>
              </a:lnSpc>
              <a:spcBef>
                <a:spcPts val="1200"/>
              </a:spcBef>
              <a:spcAft>
                <a:spcPts val="1200"/>
              </a:spcAft>
              <a:buNone/>
            </a:pPr>
            <a:r>
              <a:rPr lang="hr" sz="1100">
                <a:solidFill>
                  <a:schemeClr val="dk1"/>
                </a:solidFill>
              </a:rPr>
              <a:t>A. Actions are morally right if they maximize overall happiness.</a:t>
            </a:r>
            <a:br>
              <a:rPr lang="hr" sz="1100">
                <a:solidFill>
                  <a:schemeClr val="dk1"/>
                </a:solidFill>
              </a:rPr>
            </a:br>
            <a:r>
              <a:rPr lang="hr" sz="1100">
                <a:solidFill>
                  <a:schemeClr val="dk1"/>
                </a:solidFill>
              </a:rPr>
              <a:t>B. You should act only according to maxims that you would want to become universal laws.</a:t>
            </a:r>
            <a:br>
              <a:rPr lang="hr" sz="1100">
                <a:solidFill>
                  <a:schemeClr val="dk1"/>
                </a:solidFill>
              </a:rPr>
            </a:br>
            <a:r>
              <a:rPr lang="hr" sz="1100">
                <a:solidFill>
                  <a:schemeClr val="dk1"/>
                </a:solidFill>
              </a:rPr>
              <a:t>C. Morality is determined by the consequences of one's actions.</a:t>
            </a:r>
            <a:br>
              <a:rPr lang="hr" sz="1100">
                <a:solidFill>
                  <a:schemeClr val="dk1"/>
                </a:solidFill>
              </a:rPr>
            </a:br>
            <a:r>
              <a:rPr lang="hr" sz="1100">
                <a:solidFill>
                  <a:schemeClr val="dk1"/>
                </a:solidFill>
              </a:rPr>
              <a:t>D. Virtuous actions are those that align with one's own self-interest.</a:t>
            </a:r>
            <a:endParaRPr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GPQA Evaluation of LLM</a:t>
            </a:r>
            <a:endParaRPr/>
          </a:p>
        </p:txBody>
      </p:sp>
      <p:sp>
        <p:nvSpPr>
          <p:cNvPr id="427" name="Google Shape;427;p56"/>
          <p:cNvSpPr txBox="1">
            <a:spLocks noGrp="1"/>
          </p:cNvSpPr>
          <p:nvPr>
            <p:ph type="body" idx="1"/>
          </p:nvPr>
        </p:nvSpPr>
        <p:spPr>
          <a:xfrm>
            <a:off x="311700" y="1152475"/>
            <a:ext cx="69183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hr" sz="1100">
                <a:solidFill>
                  <a:schemeClr val="dk1"/>
                </a:solidFill>
              </a:rPr>
              <a:t>GPQA stands for Graduate-Level Google-Proof Q&amp;A Benchmark. It is a dataset designed to evaluate the capabilities of Large Language Models (LLMs) and scalable oversight mechanisms. The dataset consists of 448 multiple-choice questions across the domains of biology, physics, and chemistry, crafted by domain experts to ensure high quality and difficulty.</a:t>
            </a:r>
            <a:endParaRPr sz="1100">
              <a:solidFill>
                <a:schemeClr val="dk1"/>
              </a:solidFill>
            </a:endParaRPr>
          </a:p>
          <a:p>
            <a:pPr marL="0" lvl="0" indent="0" algn="l" rtl="0">
              <a:spcBef>
                <a:spcPts val="1200"/>
              </a:spcBef>
              <a:spcAft>
                <a:spcPts val="0"/>
              </a:spcAft>
              <a:buClr>
                <a:schemeClr val="dk1"/>
              </a:buClr>
              <a:buSzPts val="1100"/>
              <a:buFont typeface="Arial"/>
              <a:buNone/>
            </a:pPr>
            <a:r>
              <a:rPr lang="hr" sz="1100">
                <a:solidFill>
                  <a:schemeClr val="dk1"/>
                </a:solidFill>
              </a:rPr>
              <a:t>The main features of GPQA include:</a:t>
            </a:r>
            <a:endParaRPr sz="1100">
              <a:solidFill>
                <a:schemeClr val="dk1"/>
              </a:solidFill>
            </a:endParaRPr>
          </a:p>
          <a:p>
            <a:pPr marL="457200" lvl="0" indent="-298450" algn="l" rtl="0">
              <a:spcBef>
                <a:spcPts val="1200"/>
              </a:spcBef>
              <a:spcAft>
                <a:spcPts val="0"/>
              </a:spcAft>
              <a:buClr>
                <a:schemeClr val="dk1"/>
              </a:buClr>
              <a:buSzPts val="1100"/>
              <a:buAutoNum type="arabicPeriod"/>
            </a:pPr>
            <a:r>
              <a:rPr lang="hr" sz="1100" b="1">
                <a:solidFill>
                  <a:schemeClr val="dk1"/>
                </a:solidFill>
              </a:rPr>
              <a:t>Expert-Level Difficulty:</a:t>
            </a:r>
            <a:r>
              <a:rPr lang="hr" sz="1100">
                <a:solidFill>
                  <a:schemeClr val="dk1"/>
                </a:solidFill>
              </a:rPr>
              <a:t> The questions are designed to be extremely challenging, with experts who have or are pursuing PhDs in the relevant fields achieving only 65% accuracy. When excluding clear mistakes identified retrospectively, this accuracy increases to 74%.</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hr" sz="1100" b="1">
                <a:solidFill>
                  <a:schemeClr val="dk1"/>
                </a:solidFill>
              </a:rPr>
              <a:t>Google-Proof Nature:</a:t>
            </a:r>
            <a:r>
              <a:rPr lang="hr" sz="1100">
                <a:solidFill>
                  <a:schemeClr val="dk1"/>
                </a:solidFill>
              </a:rPr>
              <a:t> Highly skilled non-expert validators, despite having unrestricted web access and spending over 30 minutes per question, only reached a 34% accuracy rate. This underscores the benchmark's resistance to simple web lookups, aiming for a deeper understanding and reasoning.</a:t>
            </a:r>
            <a:endParaRPr sz="1100">
              <a:solidFill>
                <a:schemeClr val="dk1"/>
              </a:solidFill>
            </a:endParaRPr>
          </a:p>
          <a:p>
            <a:pPr marL="0" lvl="0" indent="0" algn="l" rtl="0">
              <a:spcBef>
                <a:spcPts val="1200"/>
              </a:spcBef>
              <a:spcAft>
                <a:spcPts val="1200"/>
              </a:spcAft>
              <a:buNone/>
            </a:pPr>
            <a:r>
              <a:rPr lang="hr" sz="1100">
                <a:solidFill>
                  <a:schemeClr val="dk1"/>
                </a:solidFill>
              </a:rPr>
              <a:t>For more detailed information on GPQA, you can refer to the sources on</a:t>
            </a:r>
            <a:r>
              <a:rPr lang="hr" sz="1100">
                <a:solidFill>
                  <a:schemeClr val="dk1"/>
                </a:solidFill>
                <a:uFill>
                  <a:noFill/>
                </a:uFill>
                <a:hlinkClick r:id="rId3">
                  <a:extLst>
                    <a:ext uri="{A12FA001-AC4F-418D-AE19-62706E023703}">
                      <ahyp:hlinkClr xmlns:ahyp="http://schemas.microsoft.com/office/drawing/2018/hyperlinkcolor" val="tx"/>
                    </a:ext>
                  </a:extLst>
                </a:hlinkClick>
              </a:rPr>
              <a:t> </a:t>
            </a:r>
            <a:r>
              <a:rPr lang="hr" sz="1100" u="sng">
                <a:solidFill>
                  <a:schemeClr val="hlink"/>
                </a:solidFill>
                <a:hlinkClick r:id="rId3"/>
              </a:rPr>
              <a:t>arXiv</a:t>
            </a:r>
            <a:r>
              <a:rPr lang="hr" sz="1100">
                <a:solidFill>
                  <a:schemeClr val="dk1"/>
                </a:solidFill>
              </a:rPr>
              <a:t>, Hugging Face, and</a:t>
            </a:r>
            <a:r>
              <a:rPr lang="hr" sz="1100">
                <a:solidFill>
                  <a:schemeClr val="dk1"/>
                </a:solidFill>
                <a:uFill>
                  <a:noFill/>
                </a:uFill>
                <a:hlinkClick r:id="rId4">
                  <a:extLst>
                    <a:ext uri="{A12FA001-AC4F-418D-AE19-62706E023703}">
                      <ahyp:hlinkClr xmlns:ahyp="http://schemas.microsoft.com/office/drawing/2018/hyperlinkcolor" val="tx"/>
                    </a:ext>
                  </a:extLst>
                </a:hlinkClick>
              </a:rPr>
              <a:t> </a:t>
            </a:r>
            <a:r>
              <a:rPr lang="hr" sz="1100" u="sng">
                <a:solidFill>
                  <a:schemeClr val="hlink"/>
                </a:solidFill>
                <a:hlinkClick r:id="rId4"/>
              </a:rPr>
              <a:t>Papers With Code</a:t>
            </a:r>
            <a:r>
              <a:rPr lang="hr" sz="1100">
                <a:solidFill>
                  <a:schemeClr val="dk1"/>
                </a:solidFill>
              </a:rPr>
              <a:t>​ (</a:t>
            </a:r>
            <a:r>
              <a:rPr lang="hr" sz="1100" u="sng">
                <a:solidFill>
                  <a:schemeClr val="hlink"/>
                </a:solidFill>
                <a:hlinkClick r:id="rId5"/>
              </a:rPr>
              <a:t>ar5iv</a:t>
            </a:r>
            <a:r>
              <a:rPr lang="hr" sz="1100">
                <a:solidFill>
                  <a:schemeClr val="dk1"/>
                </a:solidFill>
              </a:rPr>
              <a:t>)​​ (</a:t>
            </a:r>
            <a:r>
              <a:rPr lang="hr" sz="1100" u="sng">
                <a:solidFill>
                  <a:schemeClr val="hlink"/>
                </a:solidFill>
                <a:hlinkClick r:id="rId6"/>
              </a:rPr>
              <a:t>HugFace</a:t>
            </a:r>
            <a:r>
              <a:rPr lang="hr" sz="1100">
                <a:solidFill>
                  <a:schemeClr val="dk1"/>
                </a:solidFill>
              </a:rPr>
              <a:t>)​​ (</a:t>
            </a:r>
            <a:r>
              <a:rPr lang="hr" sz="1100" u="sng">
                <a:solidFill>
                  <a:schemeClr val="hlink"/>
                </a:solidFill>
                <a:hlinkClick r:id="rId4"/>
              </a:rPr>
              <a:t>Papers with Code</a:t>
            </a:r>
            <a:r>
              <a:rPr lang="hr" sz="1100">
                <a:solidFill>
                  <a:schemeClr val="dk1"/>
                </a:solidFill>
              </a:rPr>
              <a:t>)​​ (</a:t>
            </a:r>
            <a:r>
              <a:rPr lang="hr" sz="1100" u="sng">
                <a:solidFill>
                  <a:schemeClr val="hlink"/>
                </a:solidFill>
                <a:hlinkClick r:id="rId7"/>
              </a:rPr>
              <a:t>Papers with Code</a:t>
            </a:r>
            <a:r>
              <a:rPr lang="hr" sz="1100">
                <a:solidFill>
                  <a:schemeClr val="dk1"/>
                </a:solidFill>
              </a:rPr>
              <a:t>)​​ (</a:t>
            </a:r>
            <a:r>
              <a:rPr lang="hr" sz="1100" u="sng">
                <a:solidFill>
                  <a:schemeClr val="hlink"/>
                </a:solidFill>
                <a:hlinkClick r:id="rId8"/>
              </a:rPr>
              <a:t>Klu</a:t>
            </a:r>
            <a:r>
              <a:rPr lang="hr" sz="1100">
                <a:solidFill>
                  <a:schemeClr val="dk1"/>
                </a:solidFill>
              </a:rPr>
              <a:t>)​.</a:t>
            </a:r>
            <a:endParaRPr/>
          </a:p>
        </p:txBody>
      </p:sp>
      <p:sp>
        <p:nvSpPr>
          <p:cNvPr id="428" name="Google Shape;428;p56"/>
          <p:cNvSpPr txBox="1"/>
          <p:nvPr/>
        </p:nvSpPr>
        <p:spPr>
          <a:xfrm>
            <a:off x="311700" y="41686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9"/>
              </a:rPr>
              <a:t>https://github.com/idavidrein/gpqa</a:t>
            </a:r>
            <a:r>
              <a:rPr lang="hr"/>
              <a:t> </a:t>
            </a:r>
            <a:endParaRPr/>
          </a:p>
        </p:txBody>
      </p:sp>
      <p:pic>
        <p:nvPicPr>
          <p:cNvPr id="429" name="Google Shape;429;p56"/>
          <p:cNvPicPr preferRelativeResize="0"/>
          <p:nvPr/>
        </p:nvPicPr>
        <p:blipFill>
          <a:blip r:embed="rId10">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idx="4294967295"/>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DC1C60"/>
              </a:buClr>
              <a:buSzPts val="3300"/>
              <a:buFont typeface="Arimo"/>
              <a:buNone/>
            </a:pPr>
            <a:r>
              <a:rPr lang="hr"/>
              <a:t>Evolution of sentience</a:t>
            </a:r>
            <a:endParaRPr/>
          </a:p>
        </p:txBody>
      </p:sp>
      <p:sp>
        <p:nvSpPr>
          <p:cNvPr id="113" name="Google Shape;113;p21"/>
          <p:cNvSpPr txBox="1">
            <a:spLocks noGrp="1"/>
          </p:cNvSpPr>
          <p:nvPr>
            <p:ph type="body" idx="4294967295"/>
          </p:nvPr>
        </p:nvSpPr>
        <p:spPr>
          <a:xfrm>
            <a:off x="628650" y="1268016"/>
            <a:ext cx="7974900" cy="3499200"/>
          </a:xfrm>
          <a:prstGeom prst="rect">
            <a:avLst/>
          </a:prstGeom>
          <a:noFill/>
          <a:ln>
            <a:noFill/>
          </a:ln>
        </p:spPr>
        <p:txBody>
          <a:bodyPr spcFirstLastPara="1" wrap="square" lIns="68575" tIns="34275" rIns="68575" bIns="34275" anchor="t" anchorCtr="0">
            <a:normAutofit/>
          </a:bodyPr>
          <a:lstStyle/>
          <a:p>
            <a:pPr marL="177800" lvl="0" indent="-38100" algn="l" rtl="0">
              <a:lnSpc>
                <a:spcPct val="90000"/>
              </a:lnSpc>
              <a:spcBef>
                <a:spcPts val="0"/>
              </a:spcBef>
              <a:spcAft>
                <a:spcPts val="1200"/>
              </a:spcAft>
              <a:buClr>
                <a:schemeClr val="dk1"/>
              </a:buClr>
              <a:buSzPts val="2100"/>
              <a:buNone/>
            </a:pPr>
            <a:endParaRPr/>
          </a:p>
        </p:txBody>
      </p:sp>
      <p:cxnSp>
        <p:nvCxnSpPr>
          <p:cNvPr id="114" name="Google Shape;114;p21"/>
          <p:cNvCxnSpPr/>
          <p:nvPr/>
        </p:nvCxnSpPr>
        <p:spPr>
          <a:xfrm rot="10800000" flipH="1">
            <a:off x="1234440" y="1760340"/>
            <a:ext cx="2628900" cy="1988700"/>
          </a:xfrm>
          <a:prstGeom prst="straightConnector1">
            <a:avLst/>
          </a:prstGeom>
          <a:noFill/>
          <a:ln w="9525" cap="flat" cmpd="sng">
            <a:solidFill>
              <a:schemeClr val="accent2"/>
            </a:solidFill>
            <a:prstDash val="solid"/>
            <a:miter lim="800000"/>
            <a:headEnd type="none" w="sm" len="sm"/>
            <a:tailEnd type="none" w="sm" len="sm"/>
          </a:ln>
        </p:spPr>
      </p:cxnSp>
      <p:cxnSp>
        <p:nvCxnSpPr>
          <p:cNvPr id="115" name="Google Shape;115;p21"/>
          <p:cNvCxnSpPr>
            <a:stCxn id="116" idx="5"/>
          </p:cNvCxnSpPr>
          <p:nvPr/>
        </p:nvCxnSpPr>
        <p:spPr>
          <a:xfrm>
            <a:off x="2822438" y="2099751"/>
            <a:ext cx="229800" cy="286800"/>
          </a:xfrm>
          <a:prstGeom prst="straightConnector1">
            <a:avLst/>
          </a:prstGeom>
          <a:noFill/>
          <a:ln w="9525" cap="flat" cmpd="sng">
            <a:solidFill>
              <a:schemeClr val="accent1"/>
            </a:solidFill>
            <a:prstDash val="solid"/>
            <a:miter lim="800000"/>
            <a:headEnd type="none" w="sm" len="sm"/>
            <a:tailEnd type="none" w="sm" len="sm"/>
          </a:ln>
        </p:spPr>
      </p:cxnSp>
      <p:pic>
        <p:nvPicPr>
          <p:cNvPr id="117" name="Google Shape;117;p21" descr="Fingerprints of our Ancient Alien Genetic Engineers - The Unidentified"/>
          <p:cNvPicPr preferRelativeResize="0"/>
          <p:nvPr/>
        </p:nvPicPr>
        <p:blipFill rotWithShape="1">
          <a:blip r:embed="rId3">
            <a:alphaModFix/>
          </a:blip>
          <a:srcRect/>
          <a:stretch/>
        </p:blipFill>
        <p:spPr>
          <a:xfrm>
            <a:off x="5369764" y="1268016"/>
            <a:ext cx="3145586" cy="3277701"/>
          </a:xfrm>
          <a:prstGeom prst="rect">
            <a:avLst/>
          </a:prstGeom>
          <a:noFill/>
          <a:ln>
            <a:noFill/>
          </a:ln>
        </p:spPr>
      </p:pic>
      <p:grpSp>
        <p:nvGrpSpPr>
          <p:cNvPr id="118" name="Google Shape;118;p21"/>
          <p:cNvGrpSpPr/>
          <p:nvPr/>
        </p:nvGrpSpPr>
        <p:grpSpPr>
          <a:xfrm>
            <a:off x="457200" y="1315067"/>
            <a:ext cx="4552828" cy="3277417"/>
            <a:chOff x="0" y="1010259"/>
            <a:chExt cx="9056750" cy="5872455"/>
          </a:xfrm>
        </p:grpSpPr>
        <p:pic>
          <p:nvPicPr>
            <p:cNvPr id="119" name="Google Shape;119;p21" descr="12.1 Essential ideas: 12.1.2 The human brain"/>
            <p:cNvPicPr preferRelativeResize="0"/>
            <p:nvPr/>
          </p:nvPicPr>
          <p:blipFill rotWithShape="1">
            <a:blip r:embed="rId4">
              <a:alphaModFix/>
            </a:blip>
            <a:srcRect l="2837"/>
            <a:stretch/>
          </p:blipFill>
          <p:spPr>
            <a:xfrm>
              <a:off x="0" y="1010259"/>
              <a:ext cx="9056750" cy="5872455"/>
            </a:xfrm>
            <a:prstGeom prst="rect">
              <a:avLst/>
            </a:prstGeom>
            <a:noFill/>
            <a:ln>
              <a:noFill/>
            </a:ln>
          </p:spPr>
        </p:pic>
        <p:sp>
          <p:nvSpPr>
            <p:cNvPr id="116" name="Google Shape;116;p21"/>
            <p:cNvSpPr/>
            <p:nvPr/>
          </p:nvSpPr>
          <p:spPr>
            <a:xfrm>
              <a:off x="4314825" y="2076450"/>
              <a:ext cx="457200" cy="398100"/>
            </a:xfrm>
            <a:prstGeom prst="ellipse">
              <a:avLst/>
            </a:prstGeom>
            <a:solidFill>
              <a:srgbClr val="FF0000">
                <a:alpha val="25490"/>
              </a:srgbClr>
            </a:solidFill>
            <a:ln w="25400" cap="flat" cmpd="sng">
              <a:solidFill>
                <a:schemeClr val="accent1"/>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chemeClr val="dk1"/>
                </a:buClr>
                <a:buSzPts val="1400"/>
                <a:buFont typeface="Times New Roman"/>
                <a:buNone/>
              </a:pPr>
              <a:endParaRPr sz="1400" b="0" i="0" u="none" strike="noStrike" cap="none">
                <a:solidFill>
                  <a:srgbClr val="000000"/>
                </a:solidFill>
                <a:latin typeface="Open Sans"/>
                <a:ea typeface="Open Sans"/>
                <a:cs typeface="Open Sans"/>
                <a:sym typeface="Open Sans"/>
              </a:endParaRPr>
            </a:p>
          </p:txBody>
        </p:sp>
      </p:grpSp>
      <p:pic>
        <p:nvPicPr>
          <p:cNvPr id="120" name="Google Shape;120;p21" descr="Sedentary behaviour: what's the problem?"/>
          <p:cNvPicPr preferRelativeResize="0"/>
          <p:nvPr/>
        </p:nvPicPr>
        <p:blipFill rotWithShape="1">
          <a:blip r:embed="rId5">
            <a:alphaModFix/>
          </a:blip>
          <a:srcRect/>
          <a:stretch/>
        </p:blipFill>
        <p:spPr>
          <a:xfrm>
            <a:off x="6189775" y="423658"/>
            <a:ext cx="1947387" cy="694568"/>
          </a:xfrm>
          <a:prstGeom prst="rect">
            <a:avLst/>
          </a:prstGeom>
          <a:noFill/>
          <a:ln>
            <a:noFill/>
          </a:ln>
        </p:spPr>
      </p:pic>
      <p:sp>
        <p:nvSpPr>
          <p:cNvPr id="121" name="Google Shape;121;p21"/>
          <p:cNvSpPr txBox="1"/>
          <p:nvPr/>
        </p:nvSpPr>
        <p:spPr>
          <a:xfrm rot="5400000">
            <a:off x="6390400" y="4702100"/>
            <a:ext cx="5301900" cy="59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850" b="1" u="sng" dirty="0">
                <a:solidFill>
                  <a:schemeClr val="lt1"/>
                </a:solidFill>
                <a:latin typeface="Open Sans"/>
                <a:ea typeface="Open Sans"/>
                <a:cs typeface="Open Sans"/>
                <a:sym typeface="Open Sans"/>
              </a:rPr>
              <a:t>4th DARIAH-HR</a:t>
            </a:r>
            <a:r>
              <a:rPr lang="hr" sz="850" u="sng" dirty="0">
                <a:solidFill>
                  <a:schemeClr val="lt1"/>
                </a:solidFill>
                <a:latin typeface="Open Sans"/>
                <a:ea typeface="Open Sans"/>
                <a:cs typeface="Open Sans"/>
                <a:sym typeface="Open Sans"/>
              </a:rPr>
              <a:t> International Conference,</a:t>
            </a:r>
            <a:endParaRPr sz="850" u="sng" dirty="0">
              <a:solidFill>
                <a:schemeClr val="lt1"/>
              </a:solidFill>
              <a:latin typeface="Open Sans"/>
              <a:ea typeface="Open Sans"/>
              <a:cs typeface="Open Sans"/>
              <a:sym typeface="Open Sans"/>
            </a:endParaRPr>
          </a:p>
          <a:p>
            <a:pPr marL="0" lvl="0" indent="0" algn="l" rtl="0">
              <a:lnSpc>
                <a:spcPct val="115000"/>
              </a:lnSpc>
              <a:spcBef>
                <a:spcPts val="0"/>
              </a:spcBef>
              <a:spcAft>
                <a:spcPts val="0"/>
              </a:spcAft>
              <a:buNone/>
            </a:pPr>
            <a:r>
              <a:rPr lang="hr" sz="850" u="sng" dirty="0">
                <a:solidFill>
                  <a:schemeClr val="lt1"/>
                </a:solidFill>
                <a:latin typeface="Open Sans"/>
                <a:ea typeface="Open Sans"/>
                <a:cs typeface="Open Sans"/>
                <a:sym typeface="Open Sans"/>
              </a:rPr>
              <a:t>Split, Croatia </a:t>
            </a:r>
            <a:r>
              <a:rPr lang="hr" sz="850" b="1" u="sng" dirty="0">
                <a:solidFill>
                  <a:schemeClr val="lt1"/>
                </a:solidFill>
                <a:latin typeface="Open Sans"/>
                <a:ea typeface="Open Sans"/>
                <a:cs typeface="Open Sans"/>
                <a:sym typeface="Open Sans"/>
              </a:rPr>
              <a:t>/ 9-11 October 2024</a:t>
            </a:r>
            <a:endParaRPr sz="850" b="1" u="sng" dirty="0">
              <a:solidFill>
                <a:schemeClr val="lt1"/>
              </a:solidFill>
              <a:latin typeface="Open Sans"/>
              <a:ea typeface="Open Sans"/>
              <a:cs typeface="Open Sans"/>
              <a:sym typeface="Open Sans"/>
            </a:endParaRPr>
          </a:p>
          <a:p>
            <a:pPr marL="0" lvl="0" indent="0" algn="l" rtl="0">
              <a:spcBef>
                <a:spcPts val="0"/>
              </a:spcBef>
              <a:spcAft>
                <a:spcPts val="0"/>
              </a:spcAft>
              <a:buNone/>
            </a:pPr>
            <a:r>
              <a:rPr lang="hr" sz="850" b="1" u="sng" dirty="0">
                <a:solidFill>
                  <a:schemeClr val="lt1"/>
                </a:solidFill>
                <a:latin typeface="Open Sans"/>
                <a:ea typeface="Open Sans"/>
                <a:cs typeface="Open Sans"/>
                <a:sym typeface="Open Sans"/>
              </a:rPr>
              <a:t>Faculty of Humanities and Social Sciences in Split</a:t>
            </a:r>
            <a:endParaRPr sz="200" u="sng" dirty="0">
              <a:solidFill>
                <a:schemeClr val="lt1"/>
              </a:solidFill>
            </a:endParaRPr>
          </a:p>
        </p:txBody>
      </p:sp>
      <p:pic>
        <p:nvPicPr>
          <p:cNvPr id="122" name="Google Shape;122;p21"/>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35" name="Google Shape;435;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6" name="Google Shape;436;p57"/>
          <p:cNvPicPr preferRelativeResize="0"/>
          <p:nvPr/>
        </p:nvPicPr>
        <p:blipFill>
          <a:blip r:embed="rId3">
            <a:alphaModFix/>
          </a:blip>
          <a:stretch>
            <a:fillRect/>
          </a:stretch>
        </p:blipFill>
        <p:spPr>
          <a:xfrm>
            <a:off x="0" y="432819"/>
            <a:ext cx="9143999" cy="427786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8"/>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DC1C60"/>
              </a:buClr>
              <a:buSzPts val="3300"/>
              <a:buFont typeface="Arimo"/>
              <a:buNone/>
            </a:pPr>
            <a:r>
              <a:rPr lang="hr"/>
              <a:t>Open source LLM rankings</a:t>
            </a:r>
            <a:endParaRPr/>
          </a:p>
        </p:txBody>
      </p:sp>
      <p:sp>
        <p:nvSpPr>
          <p:cNvPr id="442" name="Google Shape;442;p58"/>
          <p:cNvSpPr txBox="1">
            <a:spLocks noGrp="1"/>
          </p:cNvSpPr>
          <p:nvPr>
            <p:ph type="body" idx="1"/>
          </p:nvPr>
        </p:nvSpPr>
        <p:spPr>
          <a:xfrm>
            <a:off x="311700" y="1152475"/>
            <a:ext cx="8203500" cy="34164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rgbClr val="222222"/>
              </a:buClr>
              <a:buSzPts val="2100"/>
              <a:buNone/>
            </a:pPr>
            <a:r>
              <a:rPr lang="hr" b="0" i="0">
                <a:solidFill>
                  <a:srgbClr val="222222"/>
                </a:solidFill>
                <a:latin typeface="Arial"/>
                <a:ea typeface="Arial"/>
                <a:cs typeface="Arial"/>
                <a:sym typeface="Arial"/>
              </a:rPr>
              <a:t>"“What we found in our work is </a:t>
            </a:r>
            <a:r>
              <a:rPr lang="hr" sz="2600" b="1" i="0">
                <a:solidFill>
                  <a:srgbClr val="222222"/>
                </a:solidFill>
                <a:latin typeface="Arial"/>
                <a:ea typeface="Arial"/>
                <a:cs typeface="Arial"/>
                <a:sym typeface="Arial"/>
              </a:rPr>
              <a:t>that it’s not really the sort of size of model — that the larger is not always bette</a:t>
            </a:r>
            <a:r>
              <a:rPr lang="hr" b="0" i="0">
                <a:solidFill>
                  <a:srgbClr val="222222"/>
                </a:solidFill>
                <a:latin typeface="Arial"/>
                <a:ea typeface="Arial"/>
                <a:cs typeface="Arial"/>
                <a:sym typeface="Arial"/>
              </a:rPr>
              <a:t>r, That’s why we’ve provided a family of models of different sizes. We think that actually parameter count is not really a useful way of thinking about the capabilities of models and capabilities are really to be judged by people using the models and finding out  whether they’re useful in the tests that they try to achieve with these models.”„</a:t>
            </a:r>
            <a:endParaRPr b="0" i="0">
              <a:solidFill>
                <a:srgbClr val="222222"/>
              </a:solidFill>
              <a:latin typeface="Arial"/>
              <a:ea typeface="Arial"/>
              <a:cs typeface="Arial"/>
              <a:sym typeface="Arial"/>
            </a:endParaRPr>
          </a:p>
          <a:p>
            <a:pPr marL="0" lvl="0" indent="0" algn="l" rtl="0">
              <a:lnSpc>
                <a:spcPct val="90000"/>
              </a:lnSpc>
              <a:spcBef>
                <a:spcPts val="800"/>
              </a:spcBef>
              <a:spcAft>
                <a:spcPts val="0"/>
              </a:spcAft>
              <a:buClr>
                <a:schemeClr val="dk1"/>
              </a:buClr>
              <a:buSzPts val="2100"/>
              <a:buNone/>
            </a:pPr>
            <a:endParaRPr>
              <a:solidFill>
                <a:srgbClr val="222222"/>
              </a:solidFill>
              <a:latin typeface="Arial"/>
              <a:ea typeface="Arial"/>
              <a:cs typeface="Arial"/>
              <a:sym typeface="Arial"/>
            </a:endParaRPr>
          </a:p>
          <a:p>
            <a:pPr marL="0" lvl="0" indent="0" algn="l" rtl="0">
              <a:lnSpc>
                <a:spcPct val="90000"/>
              </a:lnSpc>
              <a:spcBef>
                <a:spcPts val="800"/>
              </a:spcBef>
              <a:spcAft>
                <a:spcPts val="0"/>
              </a:spcAft>
              <a:buClr>
                <a:srgbClr val="333333"/>
              </a:buClr>
              <a:buSzPts val="2100"/>
              <a:buNone/>
            </a:pPr>
            <a:r>
              <a:rPr lang="hr" b="0" i="0">
                <a:solidFill>
                  <a:srgbClr val="333333"/>
                </a:solidFill>
                <a:latin typeface="Arial"/>
                <a:ea typeface="Arial"/>
                <a:cs typeface="Arial"/>
                <a:sym typeface="Arial"/>
              </a:rPr>
              <a:t>DeepMind VP Zoubin Ghahraman</a:t>
            </a:r>
            <a:endParaRPr b="0" i="0">
              <a:solidFill>
                <a:srgbClr val="333333"/>
              </a:solidFill>
              <a:latin typeface="Arial"/>
              <a:ea typeface="Arial"/>
              <a:cs typeface="Arial"/>
              <a:sym typeface="Arial"/>
            </a:endParaRPr>
          </a:p>
          <a:p>
            <a:pPr marL="0" lvl="0" indent="0" algn="l" rtl="0">
              <a:lnSpc>
                <a:spcPct val="90000"/>
              </a:lnSpc>
              <a:spcBef>
                <a:spcPts val="800"/>
              </a:spcBef>
              <a:spcAft>
                <a:spcPts val="1200"/>
              </a:spcAft>
              <a:buClr>
                <a:schemeClr val="dk1"/>
              </a:buClr>
              <a:buSzPts val="2100"/>
              <a:buNone/>
            </a:pPr>
            <a:endParaRPr>
              <a:solidFill>
                <a:srgbClr val="333333"/>
              </a:solidFill>
              <a:latin typeface="Arial"/>
              <a:ea typeface="Arial"/>
              <a:cs typeface="Arial"/>
              <a:sym typeface="Arial"/>
            </a:endParaRPr>
          </a:p>
        </p:txBody>
      </p:sp>
      <p:pic>
        <p:nvPicPr>
          <p:cNvPr id="443" name="Google Shape;443;p58"/>
          <p:cNvPicPr preferRelativeResize="0"/>
          <p:nvPr/>
        </p:nvPicPr>
        <p:blipFill rotWithShape="1">
          <a:blip r:embed="rId3">
            <a:alphaModFix/>
          </a:blip>
          <a:srcRect/>
          <a:stretch/>
        </p:blipFill>
        <p:spPr>
          <a:xfrm>
            <a:off x="4251475" y="2974775"/>
            <a:ext cx="3993824" cy="2168725"/>
          </a:xfrm>
          <a:prstGeom prst="rect">
            <a:avLst/>
          </a:prstGeom>
          <a:noFill/>
          <a:ln>
            <a:noFill/>
          </a:ln>
        </p:spPr>
      </p:pic>
      <p:pic>
        <p:nvPicPr>
          <p:cNvPr id="444" name="Google Shape;444;p58"/>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LLM as a web service - providers</a:t>
            </a:r>
            <a:endParaRPr/>
          </a:p>
        </p:txBody>
      </p:sp>
      <p:pic>
        <p:nvPicPr>
          <p:cNvPr id="450" name="Google Shape;450;p59"/>
          <p:cNvPicPr preferRelativeResize="0"/>
          <p:nvPr/>
        </p:nvPicPr>
        <p:blipFill>
          <a:blip r:embed="rId3">
            <a:alphaModFix/>
          </a:blip>
          <a:stretch>
            <a:fillRect/>
          </a:stretch>
        </p:blipFill>
        <p:spPr>
          <a:xfrm>
            <a:off x="311700" y="1424825"/>
            <a:ext cx="2857500" cy="2857500"/>
          </a:xfrm>
          <a:prstGeom prst="rect">
            <a:avLst/>
          </a:prstGeom>
          <a:noFill/>
          <a:ln>
            <a:noFill/>
          </a:ln>
        </p:spPr>
      </p:pic>
      <p:graphicFrame>
        <p:nvGraphicFramePr>
          <p:cNvPr id="451" name="Google Shape;451;p59"/>
          <p:cNvGraphicFramePr/>
          <p:nvPr/>
        </p:nvGraphicFramePr>
        <p:xfrm>
          <a:off x="3479250" y="2243975"/>
          <a:ext cx="3000000" cy="3000000"/>
        </p:xfrm>
        <a:graphic>
          <a:graphicData uri="http://schemas.openxmlformats.org/drawingml/2006/table">
            <a:tbl>
              <a:tblPr>
                <a:noFill/>
                <a:tableStyleId>{B4A37ABA-00F6-42DD-8F87-259B85D7037D}</a:tableStyleId>
              </a:tblPr>
              <a:tblGrid>
                <a:gridCol w="952500">
                  <a:extLst>
                    <a:ext uri="{9D8B030D-6E8A-4147-A177-3AD203B41FA5}">
                      <a16:colId xmlns:a16="http://schemas.microsoft.com/office/drawing/2014/main" val="20000"/>
                    </a:ext>
                  </a:extLst>
                </a:gridCol>
                <a:gridCol w="344805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tblGrid>
              <a:tr h="200025">
                <a:tc>
                  <a:txBody>
                    <a:bodyPr/>
                    <a:lstStyle/>
                    <a:p>
                      <a:pPr marL="0" lvl="0" indent="0" algn="l" rtl="0">
                        <a:lnSpc>
                          <a:spcPct val="115000"/>
                        </a:lnSpc>
                        <a:spcBef>
                          <a:spcPts val="0"/>
                        </a:spcBef>
                        <a:spcAft>
                          <a:spcPts val="0"/>
                        </a:spcAft>
                        <a:buNone/>
                      </a:pPr>
                      <a:r>
                        <a:rPr lang="hr" sz="1000"/>
                        <a:t>Provider</a:t>
                      </a:r>
                      <a:endParaRPr sz="10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600"/>
                        <a:t>Description</a:t>
                      </a:r>
                      <a:endParaRPr sz="6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1000"/>
                        <a:t>Website</a:t>
                      </a:r>
                      <a:endParaRPr sz="10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hr" sz="1000"/>
                        <a:t>OpenAI</a:t>
                      </a:r>
                      <a:endParaRPr sz="10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600"/>
                        <a:t>Creator of ChatGPT, known for its impact on AI accessibility and innovation in LLMs.</a:t>
                      </a:r>
                      <a:endParaRPr sz="6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1000" u="sng">
                          <a:solidFill>
                            <a:srgbClr val="1155CC"/>
                          </a:solidFill>
                          <a:hlinkClick r:id="rId4">
                            <a:extLst>
                              <a:ext uri="{A12FA001-AC4F-418D-AE19-62706E023703}">
                                <ahyp:hlinkClr xmlns:ahyp="http://schemas.microsoft.com/office/drawing/2018/hyperlinkcolor" val="tx"/>
                              </a:ext>
                            </a:extLst>
                          </a:hlinkClick>
                        </a:rPr>
                        <a:t>openai.com</a:t>
                      </a:r>
                      <a:endParaRPr sz="1000" u="sng">
                        <a:solidFill>
                          <a:srgbClr val="1155CC"/>
                        </a:solidFill>
                      </a:endParaRPr>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hr" sz="1000"/>
                        <a:t>Google</a:t>
                      </a:r>
                      <a:endParaRPr sz="10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600"/>
                        <a:t>Offers advanced models like PaLM 2, focusing on natural language processing and AI research.</a:t>
                      </a:r>
                      <a:endParaRPr sz="6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1000" u="sng">
                          <a:solidFill>
                            <a:srgbClr val="1155CC"/>
                          </a:solidFill>
                          <a:hlinkClick r:id="rId5">
                            <a:extLst>
                              <a:ext uri="{A12FA001-AC4F-418D-AE19-62706E023703}">
                                <ahyp:hlinkClr xmlns:ahyp="http://schemas.microsoft.com/office/drawing/2018/hyperlinkcolor" val="tx"/>
                              </a:ext>
                            </a:extLst>
                          </a:hlinkClick>
                        </a:rPr>
                        <a:t>cloud.google.com</a:t>
                      </a:r>
                      <a:endParaRPr sz="1000" u="sng">
                        <a:solidFill>
                          <a:srgbClr val="1155CC"/>
                        </a:solidFill>
                      </a:endParaRPr>
                    </a:p>
                  </a:txBody>
                  <a:tcPr marL="91425" marR="9142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hr" sz="1000"/>
                        <a:t>Meta</a:t>
                      </a:r>
                      <a:endParaRPr sz="10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600"/>
                        <a:t>Developer of LLaMA 2, an open-source model aimed at various applications including coding tasks.</a:t>
                      </a:r>
                      <a:endParaRPr sz="6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1000" u="sng">
                          <a:solidFill>
                            <a:srgbClr val="1155CC"/>
                          </a:solidFill>
                          <a:hlinkClick r:id="rId6">
                            <a:extLst>
                              <a:ext uri="{A12FA001-AC4F-418D-AE19-62706E023703}">
                                <ahyp:hlinkClr xmlns:ahyp="http://schemas.microsoft.com/office/drawing/2018/hyperlinkcolor" val="tx"/>
                              </a:ext>
                            </a:extLst>
                          </a:hlinkClick>
                        </a:rPr>
                        <a:t>meta.com</a:t>
                      </a:r>
                      <a:endParaRPr sz="1000" u="sng">
                        <a:solidFill>
                          <a:srgbClr val="1155CC"/>
                        </a:solidFill>
                      </a:endParaRPr>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hr" sz="1000"/>
                        <a:t>Anthropic</a:t>
                      </a:r>
                      <a:endParaRPr sz="10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600"/>
                        <a:t>Co-founded by former OpenAI executives, known for the Claude series of AI assistants.</a:t>
                      </a:r>
                      <a:endParaRPr sz="600"/>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hr" sz="1000" u="sng">
                          <a:solidFill>
                            <a:srgbClr val="1155CC"/>
                          </a:solidFill>
                          <a:hlinkClick r:id="rId7">
                            <a:extLst>
                              <a:ext uri="{A12FA001-AC4F-418D-AE19-62706E023703}">
                                <ahyp:hlinkClr xmlns:ahyp="http://schemas.microsoft.com/office/drawing/2018/hyperlinkcolor" val="tx"/>
                              </a:ext>
                            </a:extLst>
                          </a:hlinkClick>
                        </a:rPr>
                        <a:t>anthropic.com</a:t>
                      </a:r>
                      <a:endParaRPr sz="1000" u="sng">
                        <a:solidFill>
                          <a:srgbClr val="1155CC"/>
                        </a:solidFill>
                      </a:endParaRPr>
                    </a:p>
                  </a:txBody>
                  <a:tcPr marL="28575" marR="28575" marT="19050" marB="19050" anchor="b">
                    <a:lnL w="6100" cap="flat" cmpd="sng">
                      <a:solidFill>
                        <a:srgbClr val="000000"/>
                      </a:solidFill>
                      <a:prstDash val="solid"/>
                      <a:round/>
                      <a:headEnd type="none" w="sm" len="sm"/>
                      <a:tailEnd type="none" w="sm" len="sm"/>
                    </a:lnL>
                    <a:lnR w="6100" cap="flat" cmpd="sng">
                      <a:solidFill>
                        <a:srgbClr val="000000"/>
                      </a:solidFill>
                      <a:prstDash val="solid"/>
                      <a:round/>
                      <a:headEnd type="none" w="sm" len="sm"/>
                      <a:tailEnd type="none" w="sm" len="sm"/>
                    </a:lnR>
                    <a:lnT w="6100" cap="flat" cmpd="sng">
                      <a:solidFill>
                        <a:srgbClr val="000000"/>
                      </a:solidFill>
                      <a:prstDash val="solid"/>
                      <a:round/>
                      <a:headEnd type="none" w="sm" len="sm"/>
                      <a:tailEnd type="none" w="sm" len="sm"/>
                    </a:lnT>
                    <a:lnB w="61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452" name="Google Shape;452;p59"/>
          <p:cNvPicPr preferRelativeResize="0"/>
          <p:nvPr/>
        </p:nvPicPr>
        <p:blipFill>
          <a:blip r:embed="rId8">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60"/>
          <p:cNvPicPr preferRelativeResize="0"/>
          <p:nvPr/>
        </p:nvPicPr>
        <p:blipFill>
          <a:blip r:embed="rId3">
            <a:alphaModFix/>
          </a:blip>
          <a:stretch>
            <a:fillRect/>
          </a:stretch>
        </p:blipFill>
        <p:spPr>
          <a:xfrm>
            <a:off x="1891592" y="291365"/>
            <a:ext cx="5239125" cy="4560750"/>
          </a:xfrm>
          <a:prstGeom prst="rect">
            <a:avLst/>
          </a:prstGeom>
          <a:noFill/>
          <a:ln>
            <a:noFill/>
          </a:ln>
        </p:spPr>
      </p:pic>
      <p:pic>
        <p:nvPicPr>
          <p:cNvPr id="458" name="Google Shape;458;p60"/>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cxnSp>
        <p:nvCxnSpPr>
          <p:cNvPr id="459" name="Google Shape;459;p60"/>
          <p:cNvCxnSpPr/>
          <p:nvPr/>
        </p:nvCxnSpPr>
        <p:spPr>
          <a:xfrm rot="10800000" flipH="1">
            <a:off x="635375" y="3379600"/>
            <a:ext cx="1764900" cy="14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Chat GPT - </a:t>
            </a:r>
            <a:r>
              <a:rPr lang="hr" u="sng">
                <a:solidFill>
                  <a:schemeClr val="hlink"/>
                </a:solidFill>
                <a:hlinkClick r:id="rId3"/>
              </a:rPr>
              <a:t>https://chatgpt.com/</a:t>
            </a:r>
            <a:r>
              <a:rPr lang="hr"/>
              <a:t> </a:t>
            </a:r>
            <a:endParaRPr/>
          </a:p>
        </p:txBody>
      </p:sp>
      <p:pic>
        <p:nvPicPr>
          <p:cNvPr id="465" name="Google Shape;465;p61"/>
          <p:cNvPicPr preferRelativeResize="0"/>
          <p:nvPr/>
        </p:nvPicPr>
        <p:blipFill>
          <a:blip r:embed="rId4">
            <a:alphaModFix/>
          </a:blip>
          <a:stretch>
            <a:fillRect/>
          </a:stretch>
        </p:blipFill>
        <p:spPr>
          <a:xfrm>
            <a:off x="152400" y="1170125"/>
            <a:ext cx="7486723" cy="3820975"/>
          </a:xfrm>
          <a:prstGeom prst="rect">
            <a:avLst/>
          </a:prstGeom>
          <a:noFill/>
          <a:ln>
            <a:noFill/>
          </a:ln>
        </p:spPr>
      </p:pic>
      <p:pic>
        <p:nvPicPr>
          <p:cNvPr id="466" name="Google Shape;466;p61"/>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Anthropic Claude 3.5.</a:t>
            </a:r>
            <a:endParaRPr/>
          </a:p>
        </p:txBody>
      </p:sp>
      <p:sp>
        <p:nvSpPr>
          <p:cNvPr id="472" name="Google Shape;472;p62"/>
          <p:cNvSpPr txBox="1">
            <a:spLocks noGrp="1"/>
          </p:cNvSpPr>
          <p:nvPr>
            <p:ph type="body" idx="1"/>
          </p:nvPr>
        </p:nvSpPr>
        <p:spPr>
          <a:xfrm>
            <a:off x="4079675" y="592175"/>
            <a:ext cx="8520600" cy="6645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hr" u="sng">
                <a:solidFill>
                  <a:schemeClr val="hlink"/>
                </a:solidFill>
                <a:hlinkClick r:id="rId3"/>
              </a:rPr>
              <a:t>https://www.anthropic.com/</a:t>
            </a:r>
            <a:r>
              <a:rPr lang="hr"/>
              <a:t> </a:t>
            </a:r>
            <a:endParaRPr/>
          </a:p>
          <a:p>
            <a:pPr marL="0" lvl="0" indent="0" algn="l" rtl="0">
              <a:spcBef>
                <a:spcPts val="1200"/>
              </a:spcBef>
              <a:spcAft>
                <a:spcPts val="1200"/>
              </a:spcAft>
              <a:buNone/>
            </a:pPr>
            <a:r>
              <a:rPr lang="hr" u="sng">
                <a:solidFill>
                  <a:schemeClr val="hlink"/>
                </a:solidFill>
                <a:hlinkClick r:id="rId4"/>
              </a:rPr>
              <a:t>https://claude.ai/new</a:t>
            </a:r>
            <a:r>
              <a:rPr lang="hr"/>
              <a:t> </a:t>
            </a:r>
            <a:endParaRPr/>
          </a:p>
        </p:txBody>
      </p:sp>
      <p:pic>
        <p:nvPicPr>
          <p:cNvPr id="473" name="Google Shape;473;p62"/>
          <p:cNvPicPr preferRelativeResize="0"/>
          <p:nvPr/>
        </p:nvPicPr>
        <p:blipFill>
          <a:blip r:embed="rId5">
            <a:alphaModFix/>
          </a:blip>
          <a:stretch>
            <a:fillRect/>
          </a:stretch>
        </p:blipFill>
        <p:spPr>
          <a:xfrm>
            <a:off x="453300" y="1483675"/>
            <a:ext cx="6393500" cy="3513376"/>
          </a:xfrm>
          <a:prstGeom prst="rect">
            <a:avLst/>
          </a:prstGeom>
          <a:noFill/>
          <a:ln>
            <a:noFill/>
          </a:ln>
        </p:spPr>
      </p:pic>
      <p:pic>
        <p:nvPicPr>
          <p:cNvPr id="474" name="Google Shape;474;p62"/>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hr"/>
              <a:t>Anthropic - Claude Opus</a:t>
            </a:r>
            <a:endParaRPr/>
          </a:p>
        </p:txBody>
      </p:sp>
      <p:sp>
        <p:nvSpPr>
          <p:cNvPr id="480" name="Google Shape;480;p63"/>
          <p:cNvSpPr txBox="1">
            <a:spLocks noGrp="1"/>
          </p:cNvSpPr>
          <p:nvPr>
            <p:ph type="body" idx="1"/>
          </p:nvPr>
        </p:nvSpPr>
        <p:spPr>
          <a:xfrm>
            <a:off x="628650" y="1268016"/>
            <a:ext cx="7974900" cy="34992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hr" u="sng">
                <a:solidFill>
                  <a:schemeClr val="hlink"/>
                </a:solidFill>
                <a:hlinkClick r:id="rId3"/>
              </a:rPr>
              <a:t>https://github.com/daveshap/Claude_Sentience</a:t>
            </a:r>
            <a:endParaRPr/>
          </a:p>
          <a:p>
            <a:pPr marL="0" lvl="0" indent="0" algn="l" rtl="0">
              <a:spcBef>
                <a:spcPts val="1200"/>
              </a:spcBef>
              <a:spcAft>
                <a:spcPts val="1200"/>
              </a:spcAft>
              <a:buNone/>
            </a:pPr>
            <a:endParaRPr/>
          </a:p>
        </p:txBody>
      </p:sp>
      <p:pic>
        <p:nvPicPr>
          <p:cNvPr id="481" name="Google Shape;481;p63" descr="Patreon (and Discord)&#10;https://www.patreon.com/daveshap&#10;&#10;Substack (Free)&#10;https://daveshap.substack.com/&#10;&#10;GitHub (Open Source)&#10;https://github.com/daveshap&#10;&#10;AI Channel&#10;https://www.youtube.com/@DaveShap&#10;&#10;Systems Thinking Channel&#10;https://www.youtube.com/@Systems.Thinking&#10;&#10;Mythic Archetypes Channel&#10;https://www.youtube.com/@MythicArchetypes&#10;&#10;Pragmatic Progressive Channel&#10;https://www.youtube.com/@PragmaticProgressive&#10;&#10;Sacred Masculinity Channel&#10;https://www.youtube.com/@Sacred.Masculinity" title="What Claude Wants: To truly understand and be a positive force [Claude Speaks]">
            <a:hlinkClick r:id="rId4"/>
          </p:cNvPr>
          <p:cNvPicPr preferRelativeResize="0"/>
          <p:nvPr/>
        </p:nvPicPr>
        <p:blipFill>
          <a:blip r:embed="rId5">
            <a:alphaModFix/>
          </a:blip>
          <a:stretch>
            <a:fillRect/>
          </a:stretch>
        </p:blipFill>
        <p:spPr>
          <a:xfrm>
            <a:off x="5164975" y="2247675"/>
            <a:ext cx="3048000" cy="1714500"/>
          </a:xfrm>
          <a:prstGeom prst="rect">
            <a:avLst/>
          </a:prstGeom>
          <a:noFill/>
          <a:ln>
            <a:noFill/>
          </a:ln>
        </p:spPr>
      </p:pic>
      <p:pic>
        <p:nvPicPr>
          <p:cNvPr id="482" name="Google Shape;482;p63"/>
          <p:cNvPicPr preferRelativeResize="0"/>
          <p:nvPr/>
        </p:nvPicPr>
        <p:blipFill>
          <a:blip r:embed="rId6">
            <a:alphaModFix/>
          </a:blip>
          <a:stretch>
            <a:fillRect/>
          </a:stretch>
        </p:blipFill>
        <p:spPr>
          <a:xfrm>
            <a:off x="498475" y="1771675"/>
            <a:ext cx="4507324" cy="2995551"/>
          </a:xfrm>
          <a:prstGeom prst="rect">
            <a:avLst/>
          </a:prstGeom>
          <a:noFill/>
          <a:ln>
            <a:noFill/>
          </a:ln>
        </p:spPr>
      </p:pic>
      <p:pic>
        <p:nvPicPr>
          <p:cNvPr id="483" name="Google Shape;483;p63"/>
          <p:cNvPicPr preferRelativeResize="0"/>
          <p:nvPr/>
        </p:nvPicPr>
        <p:blipFill>
          <a:blip r:embed="rId7">
            <a:alphaModFix/>
          </a:blip>
          <a:stretch>
            <a:fillRect/>
          </a:stretch>
        </p:blipFill>
        <p:spPr>
          <a:xfrm rot="5400000">
            <a:off x="6290425" y="2325600"/>
            <a:ext cx="5539025" cy="755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Llama (Open sourced model) on Groq as a Service provider</a:t>
            </a:r>
            <a:endParaRPr/>
          </a:p>
        </p:txBody>
      </p:sp>
      <p:sp>
        <p:nvSpPr>
          <p:cNvPr id="489" name="Google Shape;489;p64"/>
          <p:cNvSpPr txBox="1">
            <a:spLocks noGrp="1"/>
          </p:cNvSpPr>
          <p:nvPr>
            <p:ph type="body" idx="1"/>
          </p:nvPr>
        </p:nvSpPr>
        <p:spPr>
          <a:xfrm>
            <a:off x="67900" y="1417950"/>
            <a:ext cx="8520600" cy="4545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hr" u="sng">
                <a:solidFill>
                  <a:schemeClr val="hlink"/>
                </a:solidFill>
                <a:hlinkClick r:id="rId3"/>
              </a:rPr>
              <a:t>https://chat.groq.com/</a:t>
            </a:r>
            <a:r>
              <a:rPr lang="hr"/>
              <a:t> </a:t>
            </a:r>
            <a:endParaRPr/>
          </a:p>
        </p:txBody>
      </p:sp>
      <p:pic>
        <p:nvPicPr>
          <p:cNvPr id="490" name="Google Shape;490;p64"/>
          <p:cNvPicPr preferRelativeResize="0"/>
          <p:nvPr/>
        </p:nvPicPr>
        <p:blipFill>
          <a:blip r:embed="rId4">
            <a:alphaModFix/>
          </a:blip>
          <a:stretch>
            <a:fillRect/>
          </a:stretch>
        </p:blipFill>
        <p:spPr>
          <a:xfrm>
            <a:off x="390525" y="1911775"/>
            <a:ext cx="6593294" cy="3231724"/>
          </a:xfrm>
          <a:prstGeom prst="rect">
            <a:avLst/>
          </a:prstGeom>
          <a:noFill/>
          <a:ln>
            <a:noFill/>
          </a:ln>
        </p:spPr>
      </p:pic>
      <p:pic>
        <p:nvPicPr>
          <p:cNvPr id="491" name="Google Shape;491;p64"/>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
        <p:nvSpPr>
          <p:cNvPr id="492" name="Google Shape;492;p64"/>
          <p:cNvSpPr txBox="1"/>
          <p:nvPr/>
        </p:nvSpPr>
        <p:spPr>
          <a:xfrm>
            <a:off x="5210750" y="13748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6"/>
              </a:rPr>
              <a:t>https://www.llama.com/</a:t>
            </a:r>
            <a:r>
              <a:rPr lang="hr"/>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Other LLM as service sites</a:t>
            </a:r>
            <a:endParaRPr/>
          </a:p>
        </p:txBody>
      </p:sp>
      <p:sp>
        <p:nvSpPr>
          <p:cNvPr id="498" name="Google Shape;498;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hr" u="sng">
                <a:solidFill>
                  <a:schemeClr val="hlink"/>
                </a:solidFill>
                <a:hlinkClick r:id="rId3"/>
              </a:rPr>
              <a:t>https://www.futuretools.io/</a:t>
            </a:r>
            <a:r>
              <a:rPr lang="hr"/>
              <a:t> </a:t>
            </a:r>
            <a:endParaRPr/>
          </a:p>
        </p:txBody>
      </p:sp>
      <p:pic>
        <p:nvPicPr>
          <p:cNvPr id="499" name="Google Shape;499;p65">
            <a:hlinkClick r:id="rId3"/>
          </p:cNvPr>
          <p:cNvPicPr preferRelativeResize="0"/>
          <p:nvPr/>
        </p:nvPicPr>
        <p:blipFill>
          <a:blip r:embed="rId4">
            <a:alphaModFix/>
          </a:blip>
          <a:stretch>
            <a:fillRect/>
          </a:stretch>
        </p:blipFill>
        <p:spPr>
          <a:xfrm>
            <a:off x="112075" y="1808376"/>
            <a:ext cx="8520600" cy="3795599"/>
          </a:xfrm>
          <a:prstGeom prst="rect">
            <a:avLst/>
          </a:prstGeom>
          <a:noFill/>
          <a:ln>
            <a:noFill/>
          </a:ln>
        </p:spPr>
      </p:pic>
      <p:pic>
        <p:nvPicPr>
          <p:cNvPr id="500" name="Google Shape;500;p65"/>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6"/>
          <p:cNvSpPr txBox="1">
            <a:spLocks noGrp="1"/>
          </p:cNvSpPr>
          <p:nvPr>
            <p:ph type="title"/>
          </p:nvPr>
        </p:nvSpPr>
        <p:spPr>
          <a:xfrm>
            <a:off x="241675" y="1506525"/>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hr"/>
              <a:t>LLM API service</a:t>
            </a:r>
            <a:endParaRPr/>
          </a:p>
        </p:txBody>
      </p:sp>
      <p:pic>
        <p:nvPicPr>
          <p:cNvPr id="506" name="Google Shape;506;p66"/>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
        <p:nvSpPr>
          <p:cNvPr id="507" name="Google Shape;507;p66"/>
          <p:cNvSpPr txBox="1"/>
          <p:nvPr/>
        </p:nvSpPr>
        <p:spPr>
          <a:xfrm>
            <a:off x="0" y="2516825"/>
            <a:ext cx="8682000" cy="256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hr" sz="1100">
                <a:solidFill>
                  <a:schemeClr val="dk1"/>
                </a:solidFill>
              </a:rPr>
              <a:t>An </a:t>
            </a:r>
            <a:r>
              <a:rPr lang="hr" sz="1100" b="1">
                <a:solidFill>
                  <a:schemeClr val="dk1"/>
                </a:solidFill>
              </a:rPr>
              <a:t>API service for large language models (LLMs)</a:t>
            </a:r>
            <a:r>
              <a:rPr lang="hr" sz="1100">
                <a:solidFill>
                  <a:schemeClr val="dk1"/>
                </a:solidFill>
              </a:rPr>
              <a:t> is a </a:t>
            </a:r>
            <a:r>
              <a:rPr lang="hr" sz="1100" b="1">
                <a:solidFill>
                  <a:schemeClr val="dk1"/>
                </a:solidFill>
              </a:rPr>
              <a:t>way for people or programs to access the language model's abilities through the internet</a:t>
            </a:r>
            <a:r>
              <a:rPr lang="hr" sz="1100">
                <a:solidFill>
                  <a:schemeClr val="dk1"/>
                </a:solidFill>
              </a:rPr>
              <a:t>. Instead of having the large language model installed on your computer, you can use the API service to "talk" to the model and get results without doing all the technical work yourself.</a:t>
            </a:r>
            <a:endParaRPr sz="1100">
              <a:solidFill>
                <a:schemeClr val="dk1"/>
              </a:solidFill>
            </a:endParaRPr>
          </a:p>
          <a:p>
            <a:pPr marL="0" lvl="0" indent="0" algn="l" rtl="0">
              <a:lnSpc>
                <a:spcPct val="115000"/>
              </a:lnSpc>
              <a:spcBef>
                <a:spcPts val="1200"/>
              </a:spcBef>
              <a:spcAft>
                <a:spcPts val="0"/>
              </a:spcAft>
              <a:buNone/>
            </a:pPr>
            <a:r>
              <a:rPr lang="hr" sz="1100">
                <a:solidFill>
                  <a:schemeClr val="dk1"/>
                </a:solidFill>
              </a:rPr>
              <a:t>Plainly speaking, it works like this: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hr" sz="1100">
                <a:solidFill>
                  <a:schemeClr val="dk1"/>
                </a:solidFill>
              </a:rPr>
              <a:t>You send a question or request to the </a:t>
            </a:r>
            <a:r>
              <a:rPr lang="hr" sz="1100" b="1">
                <a:solidFill>
                  <a:schemeClr val="dk1"/>
                </a:solidFill>
              </a:rPr>
              <a:t>API service</a:t>
            </a:r>
            <a:r>
              <a:rPr lang="hr" sz="1100">
                <a:solidFill>
                  <a:schemeClr val="dk1"/>
                </a:solidFill>
              </a:rPr>
              <a:t> (like asking the model to summarize a text, generate a story, or answer a question).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hr" sz="1100">
                <a:solidFill>
                  <a:schemeClr val="dk1"/>
                </a:solidFill>
              </a:rPr>
              <a:t>The </a:t>
            </a:r>
            <a:r>
              <a:rPr lang="hr" sz="1100" b="1">
                <a:solidFill>
                  <a:schemeClr val="dk1"/>
                </a:solidFill>
              </a:rPr>
              <a:t>API service</a:t>
            </a:r>
            <a:r>
              <a:rPr lang="hr" sz="1100">
                <a:solidFill>
                  <a:schemeClr val="dk1"/>
                </a:solidFill>
              </a:rPr>
              <a:t> connects to the large language model, which processes your request.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hr" sz="1100">
                <a:solidFill>
                  <a:schemeClr val="dk1"/>
                </a:solidFill>
              </a:rPr>
              <a:t>The </a:t>
            </a:r>
            <a:r>
              <a:rPr lang="hr" sz="1100" b="1">
                <a:solidFill>
                  <a:schemeClr val="dk1"/>
                </a:solidFill>
              </a:rPr>
              <a:t>API service</a:t>
            </a:r>
            <a:r>
              <a:rPr lang="hr" sz="1100">
                <a:solidFill>
                  <a:schemeClr val="dk1"/>
                </a:solidFill>
              </a:rPr>
              <a:t> then sends back the result to you.</a:t>
            </a:r>
            <a:endParaRPr sz="1100">
              <a:solidFill>
                <a:schemeClr val="dk1"/>
              </a:solidFill>
            </a:endParaRPr>
          </a:p>
          <a:p>
            <a:pPr marL="0" lvl="0" indent="0" algn="l" rtl="0">
              <a:lnSpc>
                <a:spcPct val="115000"/>
              </a:lnSpc>
              <a:spcBef>
                <a:spcPts val="1200"/>
              </a:spcBef>
              <a:spcAft>
                <a:spcPts val="1200"/>
              </a:spcAft>
              <a:buNone/>
            </a:pPr>
            <a:r>
              <a:rPr lang="hr" sz="1100">
                <a:solidFill>
                  <a:schemeClr val="dk1"/>
                </a:solidFill>
              </a:rPr>
              <a:t>For example, if you have an app that needs to generate human-like text, you can use the API service to ask the model for that text, and the model does all the heavy work on its own servers. This saves you from having to run the model yourself.</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2" descr="A Davos POV About a 5th Industrial Revolution - Real Leaders"/>
          <p:cNvPicPr preferRelativeResize="0"/>
          <p:nvPr/>
        </p:nvPicPr>
        <p:blipFill rotWithShape="1">
          <a:blip r:embed="rId3">
            <a:alphaModFix/>
          </a:blip>
          <a:srcRect t="29755" b="10674"/>
          <a:stretch/>
        </p:blipFill>
        <p:spPr>
          <a:xfrm>
            <a:off x="1215932" y="4132003"/>
            <a:ext cx="5195777" cy="777250"/>
          </a:xfrm>
          <a:prstGeom prst="rect">
            <a:avLst/>
          </a:prstGeom>
          <a:noFill/>
          <a:ln>
            <a:noFill/>
          </a:ln>
        </p:spPr>
      </p:pic>
      <p:pic>
        <p:nvPicPr>
          <p:cNvPr id="128" name="Google Shape;128;p22" descr="Moore's Law is Alive and Well. Charts show it may be dying at Intel… | by  Eric Martin | Predict | Medium"/>
          <p:cNvPicPr preferRelativeResize="0">
            <a:picLocks noGrp="1"/>
          </p:cNvPicPr>
          <p:nvPr>
            <p:ph type="body" idx="4294967295"/>
          </p:nvPr>
        </p:nvPicPr>
        <p:blipFill rotWithShape="1">
          <a:blip r:embed="rId4">
            <a:alphaModFix/>
          </a:blip>
          <a:srcRect l="15052"/>
          <a:stretch/>
        </p:blipFill>
        <p:spPr>
          <a:xfrm>
            <a:off x="4658225" y="978575"/>
            <a:ext cx="3536100" cy="2928000"/>
          </a:xfrm>
          <a:prstGeom prst="rect">
            <a:avLst/>
          </a:prstGeom>
          <a:noFill/>
          <a:ln>
            <a:noFill/>
          </a:ln>
        </p:spPr>
      </p:pic>
      <p:pic>
        <p:nvPicPr>
          <p:cNvPr id="129" name="Google Shape;129;p22"/>
          <p:cNvPicPr preferRelativeResize="0"/>
          <p:nvPr/>
        </p:nvPicPr>
        <p:blipFill rotWithShape="1">
          <a:blip r:embed="rId5">
            <a:alphaModFix/>
          </a:blip>
          <a:srcRect b="8029"/>
          <a:stretch/>
        </p:blipFill>
        <p:spPr>
          <a:xfrm>
            <a:off x="175626" y="1127301"/>
            <a:ext cx="4286425" cy="2779350"/>
          </a:xfrm>
          <a:prstGeom prst="rect">
            <a:avLst/>
          </a:prstGeom>
          <a:noFill/>
          <a:ln>
            <a:noFill/>
          </a:ln>
        </p:spPr>
      </p:pic>
      <p:cxnSp>
        <p:nvCxnSpPr>
          <p:cNvPr id="130" name="Google Shape;130;p22"/>
          <p:cNvCxnSpPr/>
          <p:nvPr/>
        </p:nvCxnSpPr>
        <p:spPr>
          <a:xfrm rot="10800000" flipH="1">
            <a:off x="3878105" y="3620694"/>
            <a:ext cx="791400" cy="590400"/>
          </a:xfrm>
          <a:prstGeom prst="straightConnector1">
            <a:avLst/>
          </a:prstGeom>
          <a:noFill/>
          <a:ln w="9525" cap="flat" cmpd="sng">
            <a:solidFill>
              <a:schemeClr val="accent1"/>
            </a:solidFill>
            <a:prstDash val="solid"/>
            <a:miter lim="800000"/>
            <a:headEnd type="none" w="sm" len="sm"/>
            <a:tailEnd type="none" w="sm" len="sm"/>
          </a:ln>
        </p:spPr>
      </p:cxnSp>
      <p:pic>
        <p:nvPicPr>
          <p:cNvPr id="131" name="Google Shape;131;p22"/>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
        <p:nvSpPr>
          <p:cNvPr id="132" name="Google Shape;132;p2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Why technology matters?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67"/>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
        <p:nvSpPr>
          <p:cNvPr id="513" name="Google Shape;513;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OpenAI API developer platform</a:t>
            </a:r>
            <a:endParaRPr/>
          </a:p>
        </p:txBody>
      </p:sp>
      <p:pic>
        <p:nvPicPr>
          <p:cNvPr id="514" name="Google Shape;514;p67">
            <a:hlinkClick r:id="rId4"/>
          </p:cNvPr>
          <p:cNvPicPr preferRelativeResize="0"/>
          <p:nvPr/>
        </p:nvPicPr>
        <p:blipFill>
          <a:blip r:embed="rId5">
            <a:alphaModFix/>
          </a:blip>
          <a:stretch>
            <a:fillRect/>
          </a:stretch>
        </p:blipFill>
        <p:spPr>
          <a:xfrm>
            <a:off x="194425" y="1093925"/>
            <a:ext cx="6550844" cy="3268375"/>
          </a:xfrm>
          <a:prstGeom prst="rect">
            <a:avLst/>
          </a:prstGeom>
          <a:noFill/>
          <a:ln>
            <a:noFill/>
          </a:ln>
        </p:spPr>
      </p:pic>
      <p:sp>
        <p:nvSpPr>
          <p:cNvPr id="515" name="Google Shape;515;p67"/>
          <p:cNvSpPr txBox="1"/>
          <p:nvPr/>
        </p:nvSpPr>
        <p:spPr>
          <a:xfrm>
            <a:off x="1834975" y="4590900"/>
            <a:ext cx="678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4"/>
              </a:rPr>
              <a:t>https://platform.openai.com/docs/overview</a:t>
            </a:r>
            <a:r>
              <a:rPr lang="hr"/>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68"/>
          <p:cNvPicPr preferRelativeResize="0"/>
          <p:nvPr/>
        </p:nvPicPr>
        <p:blipFill>
          <a:blip r:embed="rId3">
            <a:alphaModFix/>
          </a:blip>
          <a:stretch>
            <a:fillRect/>
          </a:stretch>
        </p:blipFill>
        <p:spPr>
          <a:xfrm>
            <a:off x="4268301" y="3049931"/>
            <a:ext cx="3920000" cy="2162899"/>
          </a:xfrm>
          <a:prstGeom prst="rect">
            <a:avLst/>
          </a:prstGeom>
          <a:noFill/>
          <a:ln>
            <a:noFill/>
          </a:ln>
        </p:spPr>
      </p:pic>
      <p:sp>
        <p:nvSpPr>
          <p:cNvPr id="521" name="Google Shape;521;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Prompt engineering </a:t>
            </a:r>
            <a:endParaRPr/>
          </a:p>
        </p:txBody>
      </p:sp>
      <p:sp>
        <p:nvSpPr>
          <p:cNvPr id="522" name="Google Shape;522;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23" name="Google Shape;523;p68"/>
          <p:cNvPicPr preferRelativeResize="0"/>
          <p:nvPr/>
        </p:nvPicPr>
        <p:blipFill rotWithShape="1">
          <a:blip r:embed="rId4">
            <a:alphaModFix/>
          </a:blip>
          <a:srcRect/>
          <a:stretch/>
        </p:blipFill>
        <p:spPr>
          <a:xfrm>
            <a:off x="786850" y="3320314"/>
            <a:ext cx="3481451" cy="1622124"/>
          </a:xfrm>
          <a:prstGeom prst="rect">
            <a:avLst/>
          </a:prstGeom>
          <a:noFill/>
          <a:ln>
            <a:noFill/>
          </a:ln>
        </p:spPr>
      </p:pic>
      <p:pic>
        <p:nvPicPr>
          <p:cNvPr id="524" name="Google Shape;524;p68"/>
          <p:cNvPicPr preferRelativeResize="0"/>
          <p:nvPr/>
        </p:nvPicPr>
        <p:blipFill rotWithShape="1">
          <a:blip r:embed="rId5">
            <a:alphaModFix/>
          </a:blip>
          <a:srcRect/>
          <a:stretch/>
        </p:blipFill>
        <p:spPr>
          <a:xfrm>
            <a:off x="0" y="1268725"/>
            <a:ext cx="5224000" cy="1746723"/>
          </a:xfrm>
          <a:prstGeom prst="rect">
            <a:avLst/>
          </a:prstGeom>
          <a:noFill/>
          <a:ln>
            <a:noFill/>
          </a:ln>
        </p:spPr>
      </p:pic>
      <p:pic>
        <p:nvPicPr>
          <p:cNvPr id="525" name="Google Shape;525;p68"/>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69"/>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
        <p:nvSpPr>
          <p:cNvPr id="531" name="Google Shape;53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OpenAI API keys</a:t>
            </a:r>
            <a:endParaRPr/>
          </a:p>
        </p:txBody>
      </p:sp>
      <p:pic>
        <p:nvPicPr>
          <p:cNvPr id="532" name="Google Shape;532;p69"/>
          <p:cNvPicPr preferRelativeResize="0"/>
          <p:nvPr/>
        </p:nvPicPr>
        <p:blipFill>
          <a:blip r:embed="rId4">
            <a:alphaModFix/>
          </a:blip>
          <a:stretch>
            <a:fillRect/>
          </a:stretch>
        </p:blipFill>
        <p:spPr>
          <a:xfrm>
            <a:off x="152400" y="1170125"/>
            <a:ext cx="6917209" cy="38209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Open AI API</a:t>
            </a:r>
            <a:endParaRPr/>
          </a:p>
        </p:txBody>
      </p:sp>
      <p:sp>
        <p:nvSpPr>
          <p:cNvPr id="538" name="Google Shape;538;p70"/>
          <p:cNvSpPr txBox="1"/>
          <p:nvPr/>
        </p:nvSpPr>
        <p:spPr>
          <a:xfrm>
            <a:off x="311700" y="4230225"/>
            <a:ext cx="7653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600"/>
              <a:t>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</a:t>
            </a:r>
            <a:endParaRPr sz="600"/>
          </a:p>
        </p:txBody>
      </p:sp>
      <p:sp>
        <p:nvSpPr>
          <p:cNvPr id="539" name="Google Shape;539;p70"/>
          <p:cNvSpPr txBox="1"/>
          <p:nvPr/>
        </p:nvSpPr>
        <p:spPr>
          <a:xfrm>
            <a:off x="311700" y="3202900"/>
            <a:ext cx="5859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600"/>
              <a:t>For the workshop participants we have provided a API key. Please copy and paste in Colab notebooks. </a:t>
            </a:r>
            <a:endParaRPr sz="1600"/>
          </a:p>
          <a:p>
            <a:pPr marL="0" lvl="0" indent="0" algn="l" rtl="0">
              <a:spcBef>
                <a:spcPts val="0"/>
              </a:spcBef>
              <a:spcAft>
                <a:spcPts val="0"/>
              </a:spcAft>
              <a:buNone/>
            </a:pPr>
            <a:r>
              <a:rPr lang="hr" sz="1600"/>
              <a:t>The key will be revoked after the workshop!</a:t>
            </a:r>
            <a:endParaRPr sz="1600"/>
          </a:p>
        </p:txBody>
      </p:sp>
      <p:sp>
        <p:nvSpPr>
          <p:cNvPr id="540" name="Google Shape;540;p70"/>
          <p:cNvSpPr txBox="1"/>
          <p:nvPr/>
        </p:nvSpPr>
        <p:spPr>
          <a:xfrm>
            <a:off x="311700" y="1176625"/>
            <a:ext cx="6812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100">
                <a:solidFill>
                  <a:schemeClr val="dk1"/>
                </a:solidFill>
              </a:rPr>
              <a:t>An </a:t>
            </a:r>
            <a:r>
              <a:rPr lang="hr" sz="1100" b="1">
                <a:solidFill>
                  <a:schemeClr val="dk1"/>
                </a:solidFill>
              </a:rPr>
              <a:t>API (Application Programming Interface)</a:t>
            </a:r>
            <a:r>
              <a:rPr lang="hr" sz="1100">
                <a:solidFill>
                  <a:schemeClr val="dk1"/>
                </a:solidFill>
              </a:rPr>
              <a:t> in the context of large language models is like a doorway or a tool that lets different programs talk to each other. For large language models (LLMs), an API allows developers to access the model’s capabilities without needing to have the model running on their own computer.</a:t>
            </a:r>
            <a:endParaRPr/>
          </a:p>
        </p:txBody>
      </p:sp>
      <p:pic>
        <p:nvPicPr>
          <p:cNvPr id="541" name="Google Shape;541;p70"/>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45"/>
        <p:cNvGrpSpPr/>
        <p:nvPr/>
      </p:nvGrpSpPr>
      <p:grpSpPr>
        <a:xfrm>
          <a:off x="0" y="0"/>
          <a:ext cx="0" cy="0"/>
          <a:chOff x="0" y="0"/>
          <a:chExt cx="0" cy="0"/>
        </a:xfrm>
      </p:grpSpPr>
      <p:sp>
        <p:nvSpPr>
          <p:cNvPr id="546" name="Google Shape;546;p71"/>
          <p:cNvSpPr txBox="1">
            <a:spLocks noGrp="1"/>
          </p:cNvSpPr>
          <p:nvPr>
            <p:ph type="title"/>
          </p:nvPr>
        </p:nvSpPr>
        <p:spPr>
          <a:xfrm>
            <a:off x="223225" y="87425"/>
            <a:ext cx="8520600"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Colab - ChatGPT API </a:t>
            </a:r>
            <a:endParaRPr/>
          </a:p>
        </p:txBody>
      </p:sp>
      <p:sp>
        <p:nvSpPr>
          <p:cNvPr id="547" name="Google Shape;547;p71"/>
          <p:cNvSpPr txBox="1"/>
          <p:nvPr/>
        </p:nvSpPr>
        <p:spPr>
          <a:xfrm>
            <a:off x="4814100" y="174045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3"/>
              </a:rPr>
              <a:t>https://colab.research.google.com/drive/1R-Z5VaFOjy_dYtDsowyLqxnp6kNVYf7N?usp=sharing</a:t>
            </a:r>
            <a:r>
              <a:rPr lang="hr"/>
              <a:t> </a:t>
            </a:r>
            <a:endParaRPr/>
          </a:p>
        </p:txBody>
      </p:sp>
      <p:pic>
        <p:nvPicPr>
          <p:cNvPr id="548" name="Google Shape;548;p71"/>
          <p:cNvPicPr preferRelativeResize="0"/>
          <p:nvPr/>
        </p:nvPicPr>
        <p:blipFill>
          <a:blip r:embed="rId4">
            <a:alphaModFix/>
          </a:blip>
          <a:stretch>
            <a:fillRect/>
          </a:stretch>
        </p:blipFill>
        <p:spPr>
          <a:xfrm>
            <a:off x="152400" y="796547"/>
            <a:ext cx="4419601" cy="4194553"/>
          </a:xfrm>
          <a:prstGeom prst="rect">
            <a:avLst/>
          </a:prstGeom>
          <a:noFill/>
          <a:ln>
            <a:noFill/>
          </a:ln>
        </p:spPr>
      </p:pic>
      <p:pic>
        <p:nvPicPr>
          <p:cNvPr id="549" name="Google Shape;549;p71"/>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hr"/>
              <a:t>LLM for extraction of information in text</a:t>
            </a:r>
            <a:endParaRPr/>
          </a:p>
        </p:txBody>
      </p:sp>
      <p:pic>
        <p:nvPicPr>
          <p:cNvPr id="555" name="Google Shape;555;p72"/>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3"/>
          <p:cNvSpPr txBox="1">
            <a:spLocks noGrp="1"/>
          </p:cNvSpPr>
          <p:nvPr>
            <p:ph type="title"/>
          </p:nvPr>
        </p:nvSpPr>
        <p:spPr>
          <a:xfrm>
            <a:off x="311700" y="214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Tagging</a:t>
            </a:r>
            <a:endParaRPr/>
          </a:p>
        </p:txBody>
      </p:sp>
      <p:sp>
        <p:nvSpPr>
          <p:cNvPr id="561" name="Google Shape;561;p73"/>
          <p:cNvSpPr txBox="1"/>
          <p:nvPr/>
        </p:nvSpPr>
        <p:spPr>
          <a:xfrm>
            <a:off x="0" y="1217175"/>
            <a:ext cx="3156600" cy="331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hr" sz="1200" b="1">
                <a:solidFill>
                  <a:schemeClr val="dk1"/>
                </a:solidFill>
              </a:rPr>
              <a:t>What is Tagging?</a:t>
            </a:r>
            <a:endParaRPr sz="1200" b="1">
              <a:solidFill>
                <a:schemeClr val="dk1"/>
              </a:solidFill>
            </a:endParaRPr>
          </a:p>
          <a:p>
            <a:pPr marL="0" lvl="0" indent="0" algn="l" rtl="0">
              <a:lnSpc>
                <a:spcPct val="115000"/>
              </a:lnSpc>
              <a:spcBef>
                <a:spcPts val="1200"/>
              </a:spcBef>
              <a:spcAft>
                <a:spcPts val="0"/>
              </a:spcAft>
              <a:buNone/>
            </a:pPr>
            <a:r>
              <a:rPr lang="hr" sz="1000" b="1">
                <a:solidFill>
                  <a:schemeClr val="dk1"/>
                </a:solidFill>
              </a:rPr>
              <a:t>Tagging:</a:t>
            </a:r>
            <a:r>
              <a:rPr lang="hr" sz="1000">
                <a:solidFill>
                  <a:schemeClr val="dk1"/>
                </a:solidFill>
              </a:rPr>
              <a:t> The process of adding tags (labels) to words or phrases in a text to identify their grammatical, semantic, or pragmatic functions.</a:t>
            </a:r>
            <a:endParaRPr sz="1000">
              <a:solidFill>
                <a:schemeClr val="dk1"/>
              </a:solidFill>
            </a:endParaRPr>
          </a:p>
          <a:p>
            <a:pPr marL="0" lvl="0" indent="0" algn="l" rtl="0">
              <a:lnSpc>
                <a:spcPct val="115000"/>
              </a:lnSpc>
              <a:spcBef>
                <a:spcPts val="1200"/>
              </a:spcBef>
              <a:spcAft>
                <a:spcPts val="0"/>
              </a:spcAft>
              <a:buNone/>
            </a:pPr>
            <a:r>
              <a:rPr lang="hr" sz="1000" b="1">
                <a:solidFill>
                  <a:schemeClr val="dk1"/>
                </a:solidFill>
              </a:rPr>
              <a:t>Grammatical Tagging (Part-of-Speech Tagging):</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hr" sz="1000" b="1">
                <a:solidFill>
                  <a:schemeClr val="dk1"/>
                </a:solidFill>
              </a:rPr>
              <a:t>Description:</a:t>
            </a:r>
            <a:r>
              <a:rPr lang="hr" sz="1000">
                <a:solidFill>
                  <a:schemeClr val="dk1"/>
                </a:solidFill>
              </a:rPr>
              <a:t> Assigning parts of speech (e.g., noun, verb, adjective) to each word in a sentence.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hr" sz="1000" b="1">
                <a:solidFill>
                  <a:schemeClr val="dk1"/>
                </a:solidFill>
              </a:rPr>
              <a:t>Example:</a:t>
            </a:r>
            <a:r>
              <a:rPr lang="hr" sz="1000">
                <a:solidFill>
                  <a:schemeClr val="dk1"/>
                </a:solidFill>
              </a:rPr>
              <a:t> In the sentence "The quick brown fox jumps over the lazy dog," the word "fox" is tagged as a noun, and "jumps" is tagged as a verb.</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hr" sz="1000" b="1">
                <a:solidFill>
                  <a:schemeClr val="dk1"/>
                </a:solidFill>
              </a:rPr>
              <a:t>Application:</a:t>
            </a:r>
            <a:r>
              <a:rPr lang="hr" sz="1000">
                <a:solidFill>
                  <a:schemeClr val="dk1"/>
                </a:solidFill>
              </a:rPr>
              <a:t> Helps in syntactic parsing, information retrieval, and text-to-speech systems.</a:t>
            </a:r>
            <a:endParaRPr sz="1000">
              <a:solidFill>
                <a:schemeClr val="dk1"/>
              </a:solidFill>
            </a:endParaRPr>
          </a:p>
        </p:txBody>
      </p:sp>
      <p:sp>
        <p:nvSpPr>
          <p:cNvPr id="562" name="Google Shape;562;p73"/>
          <p:cNvSpPr txBox="1"/>
          <p:nvPr/>
        </p:nvSpPr>
        <p:spPr>
          <a:xfrm>
            <a:off x="3072000" y="2261400"/>
            <a:ext cx="3000000" cy="226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hr" sz="1000" b="1">
                <a:solidFill>
                  <a:schemeClr val="dk1"/>
                </a:solidFill>
              </a:rPr>
              <a:t>Semantic Tagging:</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hr" sz="1000" b="1">
                <a:solidFill>
                  <a:schemeClr val="dk1"/>
                </a:solidFill>
              </a:rPr>
              <a:t>Description:</a:t>
            </a:r>
            <a:r>
              <a:rPr lang="hr" sz="1000">
                <a:solidFill>
                  <a:schemeClr val="dk1"/>
                </a:solidFill>
              </a:rPr>
              <a:t> Annotating words or phrases with their meaning or sense.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hr" sz="1000" b="1">
                <a:solidFill>
                  <a:schemeClr val="dk1"/>
                </a:solidFill>
              </a:rPr>
              <a:t>Example:</a:t>
            </a:r>
            <a:r>
              <a:rPr lang="hr" sz="1000">
                <a:solidFill>
                  <a:schemeClr val="dk1"/>
                </a:solidFill>
              </a:rPr>
              <a:t> In the sentence "The bank of the river," the word "bank" is tagged to indicate its meaning as the side of a river, not a financial institution.</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hr" sz="1000" b="1">
                <a:solidFill>
                  <a:schemeClr val="dk1"/>
                </a:solidFill>
              </a:rPr>
              <a:t>Application:</a:t>
            </a:r>
            <a:r>
              <a:rPr lang="hr" sz="1000">
                <a:solidFill>
                  <a:schemeClr val="dk1"/>
                </a:solidFill>
              </a:rPr>
              <a:t> Enhances understanding in natural language processing tasks such as question answering and semantic search.</a:t>
            </a:r>
            <a:endParaRPr sz="1000">
              <a:solidFill>
                <a:schemeClr val="dk1"/>
              </a:solidFill>
            </a:endParaRPr>
          </a:p>
        </p:txBody>
      </p:sp>
      <p:sp>
        <p:nvSpPr>
          <p:cNvPr id="563" name="Google Shape;563;p73"/>
          <p:cNvSpPr txBox="1"/>
          <p:nvPr/>
        </p:nvSpPr>
        <p:spPr>
          <a:xfrm>
            <a:off x="6072000" y="2349900"/>
            <a:ext cx="2420700" cy="208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hr" sz="1000" b="1">
                <a:solidFill>
                  <a:schemeClr val="dk1"/>
                </a:solidFill>
              </a:rPr>
              <a:t>Pragmatic Tagging:</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hr" sz="1000" b="1">
                <a:solidFill>
                  <a:schemeClr val="dk1"/>
                </a:solidFill>
              </a:rPr>
              <a:t>Description:</a:t>
            </a:r>
            <a:r>
              <a:rPr lang="hr" sz="1000">
                <a:solidFill>
                  <a:schemeClr val="dk1"/>
                </a:solidFill>
              </a:rPr>
              <a:t> Identifying the contextual use of words or phrases in discourse.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hr" sz="1000" b="1">
                <a:solidFill>
                  <a:schemeClr val="dk1"/>
                </a:solidFill>
              </a:rPr>
              <a:t>Example:</a:t>
            </a:r>
            <a:r>
              <a:rPr lang="hr" sz="1000">
                <a:solidFill>
                  <a:schemeClr val="dk1"/>
                </a:solidFill>
              </a:rPr>
              <a:t> Tagging a phrase as a greeting, a question, or an assertion.</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hr" sz="1000" b="1">
                <a:solidFill>
                  <a:schemeClr val="dk1"/>
                </a:solidFill>
              </a:rPr>
              <a:t>Application:</a:t>
            </a:r>
            <a:r>
              <a:rPr lang="hr" sz="1000">
                <a:solidFill>
                  <a:schemeClr val="dk1"/>
                </a:solidFill>
              </a:rPr>
              <a:t> Useful in dialogue systems and sentiment analysis.</a:t>
            </a:r>
            <a:endParaRPr sz="1000">
              <a:solidFill>
                <a:schemeClr val="dk1"/>
              </a:solidFill>
            </a:endParaRPr>
          </a:p>
        </p:txBody>
      </p:sp>
      <p:pic>
        <p:nvPicPr>
          <p:cNvPr id="564" name="Google Shape;564;p73"/>
          <p:cNvPicPr preferRelativeResize="0"/>
          <p:nvPr/>
        </p:nvPicPr>
        <p:blipFill>
          <a:blip r:embed="rId3">
            <a:alphaModFix/>
          </a:blip>
          <a:stretch>
            <a:fillRect/>
          </a:stretch>
        </p:blipFill>
        <p:spPr>
          <a:xfrm>
            <a:off x="3349375" y="62750"/>
            <a:ext cx="2751826" cy="2198651"/>
          </a:xfrm>
          <a:prstGeom prst="rect">
            <a:avLst/>
          </a:prstGeom>
          <a:noFill/>
          <a:ln>
            <a:noFill/>
          </a:ln>
        </p:spPr>
      </p:pic>
      <p:pic>
        <p:nvPicPr>
          <p:cNvPr id="565" name="Google Shape;565;p73"/>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(LLM) in linguistics: lexical relations</a:t>
            </a:r>
            <a:endParaRPr/>
          </a:p>
        </p:txBody>
      </p:sp>
      <p:sp>
        <p:nvSpPr>
          <p:cNvPr id="571" name="Google Shape;571;p74"/>
          <p:cNvSpPr txBox="1"/>
          <p:nvPr/>
        </p:nvSpPr>
        <p:spPr>
          <a:xfrm>
            <a:off x="3146875" y="1030575"/>
            <a:ext cx="5777700" cy="548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hr" sz="1100" b="1">
                <a:solidFill>
                  <a:srgbClr val="333333"/>
                </a:solidFill>
              </a:rPr>
              <a:t>Dragana Špica, Benedikt Perak: Enhancing Japanese Lexical Networks: Extracting Synonyms and Antonyms with GPT-4. EURALEX 2024</a:t>
            </a:r>
            <a:endParaRPr sz="1100">
              <a:solidFill>
                <a:srgbClr val="333333"/>
              </a:solidFill>
            </a:endParaRPr>
          </a:p>
        </p:txBody>
      </p:sp>
      <p:pic>
        <p:nvPicPr>
          <p:cNvPr id="572" name="Google Shape;572;p74"/>
          <p:cNvPicPr preferRelativeResize="0"/>
          <p:nvPr/>
        </p:nvPicPr>
        <p:blipFill>
          <a:blip r:embed="rId3">
            <a:alphaModFix/>
          </a:blip>
          <a:stretch>
            <a:fillRect/>
          </a:stretch>
        </p:blipFill>
        <p:spPr>
          <a:xfrm>
            <a:off x="2144100" y="2007637"/>
            <a:ext cx="6537851" cy="3082239"/>
          </a:xfrm>
          <a:prstGeom prst="rect">
            <a:avLst/>
          </a:prstGeom>
          <a:noFill/>
          <a:ln>
            <a:noFill/>
          </a:ln>
        </p:spPr>
      </p:pic>
      <p:sp>
        <p:nvSpPr>
          <p:cNvPr id="573" name="Google Shape;573;p74"/>
          <p:cNvSpPr txBox="1"/>
          <p:nvPr/>
        </p:nvSpPr>
        <p:spPr>
          <a:xfrm>
            <a:off x="2144100" y="4743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4"/>
              </a:rPr>
              <a:t>http://liks.ffri.hr:8002/</a:t>
            </a:r>
            <a:r>
              <a:rPr lang="hr"/>
              <a:t> </a:t>
            </a:r>
            <a:endParaRPr/>
          </a:p>
        </p:txBody>
      </p:sp>
      <p:pic>
        <p:nvPicPr>
          <p:cNvPr id="574" name="Google Shape;574;p74"/>
          <p:cNvPicPr preferRelativeResize="0"/>
          <p:nvPr/>
        </p:nvPicPr>
        <p:blipFill>
          <a:blip r:embed="rId5">
            <a:alphaModFix/>
          </a:blip>
          <a:stretch>
            <a:fillRect/>
          </a:stretch>
        </p:blipFill>
        <p:spPr>
          <a:xfrm>
            <a:off x="73975" y="1833225"/>
            <a:ext cx="1839301" cy="1851291"/>
          </a:xfrm>
          <a:prstGeom prst="rect">
            <a:avLst/>
          </a:prstGeom>
          <a:noFill/>
          <a:ln>
            <a:noFill/>
          </a:ln>
        </p:spPr>
      </p:pic>
      <p:sp>
        <p:nvSpPr>
          <p:cNvPr id="575" name="Google Shape;575;p74"/>
          <p:cNvSpPr txBox="1"/>
          <p:nvPr/>
        </p:nvSpPr>
        <p:spPr>
          <a:xfrm>
            <a:off x="73975" y="112792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100" u="sng">
                <a:solidFill>
                  <a:schemeClr val="hlink"/>
                </a:solidFill>
                <a:hlinkClick r:id="rId6"/>
              </a:rPr>
              <a:t>ISpica_Perak.pdf</a:t>
            </a:r>
            <a:endParaRPr/>
          </a:p>
        </p:txBody>
      </p:sp>
      <p:pic>
        <p:nvPicPr>
          <p:cNvPr id="576" name="Google Shape;576;p74"/>
          <p:cNvPicPr preferRelativeResize="0"/>
          <p:nvPr/>
        </p:nvPicPr>
        <p:blipFill>
          <a:blip r:embed="rId7">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5"/>
          <p:cNvSpPr txBox="1">
            <a:spLocks noGrp="1"/>
          </p:cNvSpPr>
          <p:nvPr>
            <p:ph type="title"/>
          </p:nvPr>
        </p:nvSpPr>
        <p:spPr>
          <a:xfrm>
            <a:off x="311700" y="47160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(LLM) in linguistics:: Figurative language</a:t>
            </a:r>
            <a:endParaRPr/>
          </a:p>
          <a:p>
            <a:pPr marL="0" lvl="0" indent="0" algn="l" rtl="0">
              <a:spcBef>
                <a:spcPts val="0"/>
              </a:spcBef>
              <a:spcAft>
                <a:spcPts val="0"/>
              </a:spcAft>
              <a:buNone/>
            </a:pPr>
            <a:endParaRPr i="1"/>
          </a:p>
        </p:txBody>
      </p:sp>
      <p:sp>
        <p:nvSpPr>
          <p:cNvPr id="582" name="Google Shape;582;p75"/>
          <p:cNvSpPr txBox="1"/>
          <p:nvPr/>
        </p:nvSpPr>
        <p:spPr>
          <a:xfrm>
            <a:off x="0" y="1280825"/>
            <a:ext cx="8682000" cy="414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hr" sz="1100" b="1">
                <a:solidFill>
                  <a:schemeClr val="dk1"/>
                </a:solidFill>
              </a:rPr>
              <a:t>Analogy:</a:t>
            </a:r>
            <a:r>
              <a:rPr lang="hr" sz="1100">
                <a:solidFill>
                  <a:schemeClr val="dk1"/>
                </a:solidFill>
              </a:rPr>
              <a:t> A cognitive process of transferring information or meaning from a particular subject (the analog or source) to another (the target). It involves recognizing similarities between two different things or ideas to explain or illustrate a concept.</a:t>
            </a:r>
            <a:endParaRPr sz="1100">
              <a:solidFill>
                <a:schemeClr val="dk1"/>
              </a:solidFill>
            </a:endParaRPr>
          </a:p>
          <a:p>
            <a:pPr marL="0" lvl="0" indent="0" algn="l" rtl="0">
              <a:lnSpc>
                <a:spcPct val="115000"/>
              </a:lnSpc>
              <a:spcBef>
                <a:spcPts val="1200"/>
              </a:spcBef>
              <a:spcAft>
                <a:spcPts val="0"/>
              </a:spcAft>
              <a:buNone/>
            </a:pPr>
            <a:r>
              <a:rPr lang="hr" sz="1100" b="1">
                <a:solidFill>
                  <a:schemeClr val="dk1"/>
                </a:solidFill>
              </a:rPr>
              <a:t>Purpose and Use:</a:t>
            </a:r>
            <a:endParaRPr sz="1100"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hr" sz="1100" b="1">
                <a:solidFill>
                  <a:schemeClr val="dk1"/>
                </a:solidFill>
              </a:rPr>
              <a:t>Explanation:</a:t>
            </a:r>
            <a:r>
              <a:rPr lang="hr" sz="1100">
                <a:solidFill>
                  <a:schemeClr val="dk1"/>
                </a:solidFill>
              </a:rPr>
              <a:t> Simplifies complex or unfamiliar concepts.</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hr" sz="1100" b="1">
                <a:solidFill>
                  <a:schemeClr val="dk1"/>
                </a:solidFill>
              </a:rPr>
              <a:t>Illustration:</a:t>
            </a:r>
            <a:r>
              <a:rPr lang="hr" sz="1100">
                <a:solidFill>
                  <a:schemeClr val="dk1"/>
                </a:solidFill>
              </a:rPr>
              <a:t> Makes abstract ideas more concrete and relatable.</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hr" sz="1100" b="1">
                <a:solidFill>
                  <a:schemeClr val="dk1"/>
                </a:solidFill>
              </a:rPr>
              <a:t>Problem-Solving:</a:t>
            </a:r>
            <a:r>
              <a:rPr lang="hr" sz="1100">
                <a:solidFill>
                  <a:schemeClr val="dk1"/>
                </a:solidFill>
              </a:rPr>
              <a:t> Draws parallels to previously encountered situations.</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hr" sz="1100" b="1">
                <a:solidFill>
                  <a:schemeClr val="dk1"/>
                </a:solidFill>
              </a:rPr>
              <a:t>Communication:</a:t>
            </a:r>
            <a:r>
              <a:rPr lang="hr" sz="1100">
                <a:solidFill>
                  <a:schemeClr val="dk1"/>
                </a:solidFill>
              </a:rPr>
              <a:t> Enhances clarity and persuasiveness.</a:t>
            </a:r>
            <a:endParaRPr sz="1100">
              <a:solidFill>
                <a:schemeClr val="dk1"/>
              </a:solidFill>
            </a:endParaRPr>
          </a:p>
          <a:p>
            <a:pPr marL="0" lvl="0" indent="0" algn="l" rtl="0">
              <a:lnSpc>
                <a:spcPct val="115000"/>
              </a:lnSpc>
              <a:spcBef>
                <a:spcPts val="1400"/>
              </a:spcBef>
              <a:spcAft>
                <a:spcPts val="0"/>
              </a:spcAft>
              <a:buNone/>
            </a:pPr>
            <a:r>
              <a:rPr lang="hr" sz="1300" b="1">
                <a:solidFill>
                  <a:schemeClr val="dk1"/>
                </a:solidFill>
              </a:rPr>
              <a:t>Examples of Analogies</a:t>
            </a:r>
            <a:endParaRPr sz="1300"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hr" sz="1100" b="1">
                <a:solidFill>
                  <a:schemeClr val="dk1"/>
                </a:solidFill>
              </a:rPr>
              <a:t>Positive Valency:</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hr" sz="1100" b="1">
                <a:solidFill>
                  <a:schemeClr val="dk1"/>
                </a:solidFill>
              </a:rPr>
              <a:t>Zadar City is like a Hidden Gem.</a:t>
            </a:r>
            <a:endParaRPr sz="1100" b="1">
              <a:solidFill>
                <a:schemeClr val="dk1"/>
              </a:solidFill>
            </a:endParaRPr>
          </a:p>
          <a:p>
            <a:pPr marL="1371600" lvl="2" indent="-298450" algn="l" rtl="0">
              <a:lnSpc>
                <a:spcPct val="115000"/>
              </a:lnSpc>
              <a:spcBef>
                <a:spcPts val="0"/>
              </a:spcBef>
              <a:spcAft>
                <a:spcPts val="0"/>
              </a:spcAft>
              <a:buClr>
                <a:schemeClr val="dk1"/>
              </a:buClr>
              <a:buSzPts val="1100"/>
              <a:buChar char="■"/>
            </a:pPr>
            <a:r>
              <a:rPr lang="hr" sz="1100" b="1">
                <a:solidFill>
                  <a:schemeClr val="dk1"/>
                </a:solidFill>
              </a:rPr>
              <a:t>Explanation:</a:t>
            </a:r>
            <a:r>
              <a:rPr lang="hr" sz="1100">
                <a:solidFill>
                  <a:schemeClr val="dk1"/>
                </a:solidFill>
              </a:rPr>
              <a:t> Just as a hidden gem is precious and valuable but not widely known, Zadar is a beautiful and culturally rich city that might not be as famous as other tourist destinations but offers unique and rewarding experiences to those who visit.</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hr" sz="1100" b="1">
                <a:solidFill>
                  <a:schemeClr val="dk1"/>
                </a:solidFill>
              </a:rPr>
              <a:t>Negative Valency:</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hr" sz="1100" b="1">
                <a:solidFill>
                  <a:schemeClr val="dk1"/>
                </a:solidFill>
              </a:rPr>
              <a:t>Zadar City is like a Maze.</a:t>
            </a:r>
            <a:endParaRPr sz="1100" b="1">
              <a:solidFill>
                <a:schemeClr val="dk1"/>
              </a:solidFill>
            </a:endParaRPr>
          </a:p>
          <a:p>
            <a:pPr marL="1371600" lvl="2" indent="-298450" algn="l" rtl="0">
              <a:lnSpc>
                <a:spcPct val="115000"/>
              </a:lnSpc>
              <a:spcBef>
                <a:spcPts val="0"/>
              </a:spcBef>
              <a:spcAft>
                <a:spcPts val="0"/>
              </a:spcAft>
              <a:buClr>
                <a:schemeClr val="dk1"/>
              </a:buClr>
              <a:buSzPts val="1100"/>
              <a:buChar char="■"/>
            </a:pPr>
            <a:r>
              <a:rPr lang="hr" sz="1100" b="1">
                <a:solidFill>
                  <a:schemeClr val="dk1"/>
                </a:solidFill>
              </a:rPr>
              <a:t>Explanation:</a:t>
            </a:r>
            <a:r>
              <a:rPr lang="hr" sz="1100">
                <a:solidFill>
                  <a:schemeClr val="dk1"/>
                </a:solidFill>
              </a:rPr>
              <a:t> Just as a maze can be confusing and difficult to navigate, Zadar might be challenging for newcomers or tourists to find their way around due to its complex layout or narrow streets.</a:t>
            </a:r>
            <a:endParaRPr sz="1100">
              <a:solidFill>
                <a:schemeClr val="dk1"/>
              </a:solidFill>
            </a:endParaRPr>
          </a:p>
        </p:txBody>
      </p:sp>
      <p:pic>
        <p:nvPicPr>
          <p:cNvPr id="583" name="Google Shape;583;p75"/>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(LLM) in linguistics:: Figurative language</a:t>
            </a:r>
            <a:endParaRPr/>
          </a:p>
          <a:p>
            <a:pPr marL="0" lvl="0" indent="0" algn="l" rtl="0">
              <a:spcBef>
                <a:spcPts val="0"/>
              </a:spcBef>
              <a:spcAft>
                <a:spcPts val="0"/>
              </a:spcAft>
              <a:buNone/>
            </a:pPr>
            <a:r>
              <a:rPr lang="hr"/>
              <a:t>Figure misli</a:t>
            </a:r>
            <a:endParaRPr i="1"/>
          </a:p>
        </p:txBody>
      </p:sp>
      <p:sp>
        <p:nvSpPr>
          <p:cNvPr id="589" name="Google Shape;589;p76"/>
          <p:cNvSpPr txBox="1"/>
          <p:nvPr/>
        </p:nvSpPr>
        <p:spPr>
          <a:xfrm>
            <a:off x="2091000" y="939325"/>
            <a:ext cx="6129000" cy="7434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hr" sz="1100" b="1">
                <a:solidFill>
                  <a:srgbClr val="333333"/>
                </a:solidFill>
              </a:rPr>
              <a:t>Benedikt Perak: Stvaranje i ekstrakcija metafora korištenjem velikih jezičnih modela: Perspektive računalnih formalizacija kognitivno-jezikoslovnih fenomena. Festschrift za Milenu Žic Fuchs</a:t>
            </a:r>
            <a:endParaRPr sz="1100">
              <a:solidFill>
                <a:srgbClr val="333333"/>
              </a:solidFill>
            </a:endParaRPr>
          </a:p>
        </p:txBody>
      </p:sp>
      <p:sp>
        <p:nvSpPr>
          <p:cNvPr id="590" name="Google Shape;590;p76"/>
          <p:cNvSpPr txBox="1"/>
          <p:nvPr/>
        </p:nvSpPr>
        <p:spPr>
          <a:xfrm>
            <a:off x="1987275" y="1802575"/>
            <a:ext cx="623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100" u="sng">
                <a:solidFill>
                  <a:schemeClr val="hlink"/>
                </a:solidFill>
                <a:hlinkClick r:id="rId3"/>
              </a:rPr>
              <a:t>https://colab.research.google.com/drive/1_itARg1dme1KZodYUnuhrrgnHTdlDGaC?usp=sharing</a:t>
            </a:r>
            <a:r>
              <a:rPr lang="hr" sz="1100"/>
              <a:t> </a:t>
            </a:r>
            <a:endParaRPr sz="1100"/>
          </a:p>
        </p:txBody>
      </p:sp>
      <p:pic>
        <p:nvPicPr>
          <p:cNvPr id="591" name="Google Shape;591;p76"/>
          <p:cNvPicPr preferRelativeResize="0"/>
          <p:nvPr/>
        </p:nvPicPr>
        <p:blipFill>
          <a:blip r:embed="rId4">
            <a:alphaModFix/>
          </a:blip>
          <a:stretch>
            <a:fillRect/>
          </a:stretch>
        </p:blipFill>
        <p:spPr>
          <a:xfrm>
            <a:off x="311700" y="2156575"/>
            <a:ext cx="7908376" cy="2973525"/>
          </a:xfrm>
          <a:prstGeom prst="rect">
            <a:avLst/>
          </a:prstGeom>
          <a:noFill/>
          <a:ln>
            <a:noFill/>
          </a:ln>
        </p:spPr>
      </p:pic>
      <p:sp>
        <p:nvSpPr>
          <p:cNvPr id="592" name="Google Shape;592;p76"/>
          <p:cNvSpPr txBox="1"/>
          <p:nvPr/>
        </p:nvSpPr>
        <p:spPr>
          <a:xfrm>
            <a:off x="4865800" y="132872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100" u="sng">
                <a:solidFill>
                  <a:schemeClr val="hlink"/>
                </a:solidFill>
                <a:hlinkClick r:id="rId5"/>
              </a:rPr>
              <a:t>Perak_FestSchr_MetaforeGPT_2024_3.docx</a:t>
            </a:r>
            <a:endParaRPr/>
          </a:p>
        </p:txBody>
      </p:sp>
      <p:pic>
        <p:nvPicPr>
          <p:cNvPr id="593" name="Google Shape;593;p76"/>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pic>
        <p:nvPicPr>
          <p:cNvPr id="138" name="Google Shape;138;p23"/>
          <p:cNvPicPr preferRelativeResize="0"/>
          <p:nvPr/>
        </p:nvPicPr>
        <p:blipFill rotWithShape="1">
          <a:blip r:embed="rId4">
            <a:alphaModFix/>
          </a:blip>
          <a:srcRect t="13482" b="6924"/>
          <a:stretch/>
        </p:blipFill>
        <p:spPr>
          <a:xfrm>
            <a:off x="132250" y="1017725"/>
            <a:ext cx="8377149" cy="3333750"/>
          </a:xfrm>
          <a:prstGeom prst="rect">
            <a:avLst/>
          </a:prstGeom>
          <a:noFill/>
          <a:ln>
            <a:noFill/>
          </a:ln>
        </p:spPr>
      </p:pic>
      <p:sp>
        <p:nvSpPr>
          <p:cNvPr id="139" name="Google Shape;13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Technology of creating Artificial intelligence</a:t>
            </a:r>
            <a:endParaRPr/>
          </a:p>
        </p:txBody>
      </p:sp>
      <p:sp>
        <p:nvSpPr>
          <p:cNvPr id="140" name="Google Shape;140;p23"/>
          <p:cNvSpPr txBox="1"/>
          <p:nvPr/>
        </p:nvSpPr>
        <p:spPr>
          <a:xfrm>
            <a:off x="2171125" y="3997475"/>
            <a:ext cx="2246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100" u="sng">
                <a:solidFill>
                  <a:schemeClr val="hlink"/>
                </a:solidFill>
                <a:hlinkClick r:id="rId5"/>
              </a:rPr>
              <a:t>https://playground.tensorflow.org/</a:t>
            </a:r>
            <a:r>
              <a:rPr lang="hr" sz="1100"/>
              <a:t> </a:t>
            </a:r>
            <a:endParaRPr sz="1100"/>
          </a:p>
        </p:txBody>
      </p:sp>
      <p:pic>
        <p:nvPicPr>
          <p:cNvPr id="141" name="Google Shape;141;p23"/>
          <p:cNvPicPr preferRelativeResize="0"/>
          <p:nvPr/>
        </p:nvPicPr>
        <p:blipFill>
          <a:blip r:embed="rId6">
            <a:alphaModFix/>
          </a:blip>
          <a:stretch>
            <a:fillRect/>
          </a:stretch>
        </p:blipFill>
        <p:spPr>
          <a:xfrm>
            <a:off x="2415625" y="4427678"/>
            <a:ext cx="1909475" cy="78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(LLM) in Linguistics: reasoning (in dialects) </a:t>
            </a:r>
            <a:endParaRPr/>
          </a:p>
          <a:p>
            <a:pPr marL="0" lvl="0" indent="0" algn="l" rtl="0">
              <a:spcBef>
                <a:spcPts val="0"/>
              </a:spcBef>
              <a:spcAft>
                <a:spcPts val="0"/>
              </a:spcAft>
              <a:buNone/>
            </a:pPr>
            <a:endParaRPr/>
          </a:p>
          <a:p>
            <a:pPr marL="0" lvl="0" indent="0" algn="l" rtl="0">
              <a:spcBef>
                <a:spcPts val="0"/>
              </a:spcBef>
              <a:spcAft>
                <a:spcPts val="0"/>
              </a:spcAft>
              <a:buNone/>
            </a:pPr>
            <a:r>
              <a:rPr lang="hr" sz="1100" u="sng">
                <a:solidFill>
                  <a:schemeClr val="hlink"/>
                </a:solidFill>
                <a:hlinkClick r:id="rId3"/>
              </a:rPr>
              <a:t>Perak,Beliga,Meštrović_DIAL_COPAe.pdf</a:t>
            </a:r>
            <a:endParaRPr i="1"/>
          </a:p>
        </p:txBody>
      </p:sp>
      <p:pic>
        <p:nvPicPr>
          <p:cNvPr id="599" name="Google Shape;599;p77"/>
          <p:cNvPicPr preferRelativeResize="0"/>
          <p:nvPr/>
        </p:nvPicPr>
        <p:blipFill>
          <a:blip r:embed="rId4">
            <a:alphaModFix/>
          </a:blip>
          <a:stretch>
            <a:fillRect/>
          </a:stretch>
        </p:blipFill>
        <p:spPr>
          <a:xfrm>
            <a:off x="152400" y="1682725"/>
            <a:ext cx="3738821" cy="2672326"/>
          </a:xfrm>
          <a:prstGeom prst="rect">
            <a:avLst/>
          </a:prstGeom>
          <a:noFill/>
          <a:ln>
            <a:noFill/>
          </a:ln>
        </p:spPr>
      </p:pic>
      <p:pic>
        <p:nvPicPr>
          <p:cNvPr id="600" name="Google Shape;600;p77"/>
          <p:cNvPicPr preferRelativeResize="0"/>
          <p:nvPr/>
        </p:nvPicPr>
        <p:blipFill>
          <a:blip r:embed="rId5">
            <a:alphaModFix/>
          </a:blip>
          <a:stretch>
            <a:fillRect/>
          </a:stretch>
        </p:blipFill>
        <p:spPr>
          <a:xfrm>
            <a:off x="4267200" y="1682722"/>
            <a:ext cx="4415499" cy="1651027"/>
          </a:xfrm>
          <a:prstGeom prst="rect">
            <a:avLst/>
          </a:prstGeom>
          <a:noFill/>
          <a:ln>
            <a:noFill/>
          </a:ln>
        </p:spPr>
      </p:pic>
      <p:pic>
        <p:nvPicPr>
          <p:cNvPr id="601" name="Google Shape;601;p77"/>
          <p:cNvPicPr preferRelativeResize="0"/>
          <p:nvPr/>
        </p:nvPicPr>
        <p:blipFill>
          <a:blip r:embed="rId6">
            <a:alphaModFix/>
          </a:blip>
          <a:stretch>
            <a:fillRect/>
          </a:stretch>
        </p:blipFill>
        <p:spPr>
          <a:xfrm>
            <a:off x="1906024" y="3020124"/>
            <a:ext cx="2139925" cy="1544650"/>
          </a:xfrm>
          <a:prstGeom prst="rect">
            <a:avLst/>
          </a:prstGeom>
          <a:noFill/>
          <a:ln>
            <a:noFill/>
          </a:ln>
        </p:spPr>
      </p:pic>
      <p:pic>
        <p:nvPicPr>
          <p:cNvPr id="602" name="Google Shape;602;p77"/>
          <p:cNvPicPr preferRelativeResize="0"/>
          <p:nvPr/>
        </p:nvPicPr>
        <p:blipFill>
          <a:blip r:embed="rId7">
            <a:alphaModFix/>
          </a:blip>
          <a:stretch>
            <a:fillRect/>
          </a:stretch>
        </p:blipFill>
        <p:spPr>
          <a:xfrm>
            <a:off x="4112000" y="3526989"/>
            <a:ext cx="4415500" cy="1506960"/>
          </a:xfrm>
          <a:prstGeom prst="rect">
            <a:avLst/>
          </a:prstGeom>
          <a:noFill/>
          <a:ln>
            <a:noFill/>
          </a:ln>
        </p:spPr>
      </p:pic>
      <p:pic>
        <p:nvPicPr>
          <p:cNvPr id="603" name="Google Shape;603;p77"/>
          <p:cNvPicPr preferRelativeResize="0"/>
          <p:nvPr/>
        </p:nvPicPr>
        <p:blipFill>
          <a:blip r:embed="rId8">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hr"/>
              <a:t>Multimodality TTS i STT</a:t>
            </a:r>
            <a:endParaRPr/>
          </a:p>
        </p:txBody>
      </p:sp>
      <p:pic>
        <p:nvPicPr>
          <p:cNvPr id="609" name="Google Shape;609;p78"/>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LLM modalities</a:t>
            </a:r>
            <a:endParaRPr/>
          </a:p>
        </p:txBody>
      </p:sp>
      <p:sp>
        <p:nvSpPr>
          <p:cNvPr id="615" name="Google Shape;615;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16" name="Google Shape;616;p79"/>
          <p:cNvPicPr preferRelativeResize="0"/>
          <p:nvPr/>
        </p:nvPicPr>
        <p:blipFill>
          <a:blip r:embed="rId3">
            <a:alphaModFix/>
          </a:blip>
          <a:stretch>
            <a:fillRect/>
          </a:stretch>
        </p:blipFill>
        <p:spPr>
          <a:xfrm>
            <a:off x="0" y="902225"/>
            <a:ext cx="8875351" cy="4386224"/>
          </a:xfrm>
          <a:prstGeom prst="rect">
            <a:avLst/>
          </a:prstGeom>
          <a:noFill/>
          <a:ln>
            <a:noFill/>
          </a:ln>
        </p:spPr>
      </p:pic>
      <p:pic>
        <p:nvPicPr>
          <p:cNvPr id="617" name="Google Shape;617;p79"/>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Mantinjada dataset</a:t>
            </a:r>
            <a:endParaRPr/>
          </a:p>
        </p:txBody>
      </p:sp>
      <p:sp>
        <p:nvSpPr>
          <p:cNvPr id="623" name="Google Shape;623;p80"/>
          <p:cNvSpPr txBox="1">
            <a:spLocks noGrp="1"/>
          </p:cNvSpPr>
          <p:nvPr>
            <p:ph type="body" idx="1"/>
          </p:nvPr>
        </p:nvSpPr>
        <p:spPr>
          <a:xfrm>
            <a:off x="3389350" y="719625"/>
            <a:ext cx="5086800" cy="1006500"/>
          </a:xfrm>
          <a:prstGeom prst="rect">
            <a:avLst/>
          </a:prstGeom>
        </p:spPr>
        <p:txBody>
          <a:bodyPr spcFirstLastPara="1" wrap="square" lIns="91425" tIns="91425" rIns="91425" bIns="91425" anchor="t" anchorCtr="0">
            <a:spAutoFit/>
          </a:bodyPr>
          <a:lstStyle/>
          <a:p>
            <a:pPr marL="457200" lvl="0" indent="-304800" algn="l" rtl="0">
              <a:spcBef>
                <a:spcPts val="1500"/>
              </a:spcBef>
              <a:spcAft>
                <a:spcPts val="0"/>
              </a:spcAft>
              <a:buClr>
                <a:srgbClr val="374151"/>
              </a:buClr>
              <a:buSzPts val="1200"/>
              <a:buFont typeface="Roboto"/>
              <a:buChar char="●"/>
            </a:pPr>
            <a:r>
              <a:rPr lang="hr" sz="1200">
                <a:solidFill>
                  <a:srgbClr val="747474"/>
                </a:solidFill>
                <a:highlight>
                  <a:srgbClr val="FFFFFF"/>
                </a:highlight>
                <a:latin typeface="Arial"/>
                <a:ea typeface="Arial"/>
                <a:cs typeface="Arial"/>
                <a:sym typeface="Arial"/>
              </a:rPr>
              <a:t>253 </a:t>
            </a:r>
            <a:r>
              <a:rPr lang="hr" sz="1200">
                <a:solidFill>
                  <a:srgbClr val="747474"/>
                </a:solidFill>
                <a:highlight>
                  <a:srgbClr val="FFFFFF"/>
                </a:highlight>
              </a:rPr>
              <a:t>radio podcasts</a:t>
            </a:r>
            <a:r>
              <a:rPr lang="hr" sz="1200">
                <a:solidFill>
                  <a:srgbClr val="747474"/>
                </a:solidFill>
                <a:highlight>
                  <a:srgbClr val="FFFFFF"/>
                </a:highlight>
                <a:latin typeface="Arial"/>
                <a:ea typeface="Arial"/>
                <a:cs typeface="Arial"/>
                <a:sym typeface="Arial"/>
              </a:rPr>
              <a:t>“Mantinjada hrvatskog primorja” broadcated on HR radio Rijeka.</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hr" sz="1200">
                <a:solidFill>
                  <a:srgbClr val="374151"/>
                </a:solidFill>
                <a:latin typeface="Roboto"/>
                <a:ea typeface="Roboto"/>
                <a:cs typeface="Roboto"/>
                <a:sym typeface="Roboto"/>
              </a:rPr>
              <a:t>Source : Cultural institution Ivan Matetić Ronjgov</a:t>
            </a:r>
            <a:endParaRPr sz="1200">
              <a:solidFill>
                <a:srgbClr val="374151"/>
              </a:solidFill>
              <a:latin typeface="Roboto"/>
              <a:ea typeface="Roboto"/>
              <a:cs typeface="Roboto"/>
              <a:sym typeface="Roboto"/>
            </a:endParaRPr>
          </a:p>
          <a:p>
            <a:pPr marL="457200" lvl="0" indent="-304800" algn="l" rtl="0">
              <a:spcBef>
                <a:spcPts val="0"/>
              </a:spcBef>
              <a:spcAft>
                <a:spcPts val="0"/>
              </a:spcAft>
              <a:buClr>
                <a:srgbClr val="374151"/>
              </a:buClr>
              <a:buSzPts val="1200"/>
              <a:buFont typeface="Roboto"/>
              <a:buChar char="●"/>
            </a:pPr>
            <a:r>
              <a:rPr lang="hr" sz="1200">
                <a:solidFill>
                  <a:srgbClr val="374151"/>
                </a:solidFill>
                <a:latin typeface="Roboto"/>
                <a:ea typeface="Roboto"/>
                <a:cs typeface="Roboto"/>
                <a:sym typeface="Roboto"/>
              </a:rPr>
              <a:t>Format: mp3. audio files</a:t>
            </a:r>
            <a:endParaRPr sz="700">
              <a:solidFill>
                <a:srgbClr val="374151"/>
              </a:solidFill>
              <a:highlight>
                <a:srgbClr val="F7F7F8"/>
              </a:highlight>
              <a:latin typeface="Roboto"/>
              <a:ea typeface="Roboto"/>
              <a:cs typeface="Roboto"/>
              <a:sym typeface="Roboto"/>
            </a:endParaRPr>
          </a:p>
        </p:txBody>
      </p:sp>
      <p:pic>
        <p:nvPicPr>
          <p:cNvPr id="624" name="Google Shape;624;p80"/>
          <p:cNvPicPr preferRelativeResize="0"/>
          <p:nvPr/>
        </p:nvPicPr>
        <p:blipFill>
          <a:blip r:embed="rId3">
            <a:alphaModFix/>
          </a:blip>
          <a:stretch>
            <a:fillRect/>
          </a:stretch>
        </p:blipFill>
        <p:spPr>
          <a:xfrm>
            <a:off x="2448450" y="2120990"/>
            <a:ext cx="6233499" cy="3022510"/>
          </a:xfrm>
          <a:prstGeom prst="rect">
            <a:avLst/>
          </a:prstGeom>
          <a:noFill/>
          <a:ln>
            <a:noFill/>
          </a:ln>
        </p:spPr>
      </p:pic>
      <p:pic>
        <p:nvPicPr>
          <p:cNvPr id="625" name="Google Shape;625;p80"/>
          <p:cNvPicPr preferRelativeResize="0"/>
          <p:nvPr/>
        </p:nvPicPr>
        <p:blipFill>
          <a:blip r:embed="rId4">
            <a:alphaModFix/>
          </a:blip>
          <a:stretch>
            <a:fillRect/>
          </a:stretch>
        </p:blipFill>
        <p:spPr>
          <a:xfrm>
            <a:off x="311699" y="1310861"/>
            <a:ext cx="2084600" cy="4050064"/>
          </a:xfrm>
          <a:prstGeom prst="rect">
            <a:avLst/>
          </a:prstGeom>
          <a:noFill/>
          <a:ln>
            <a:noFill/>
          </a:ln>
        </p:spPr>
      </p:pic>
      <p:sp>
        <p:nvSpPr>
          <p:cNvPr id="626" name="Google Shape;626;p80"/>
          <p:cNvSpPr txBox="1"/>
          <p:nvPr/>
        </p:nvSpPr>
        <p:spPr>
          <a:xfrm>
            <a:off x="4334400" y="1597875"/>
            <a:ext cx="4809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600" u="sng">
                <a:solidFill>
                  <a:schemeClr val="hlink"/>
                </a:solidFill>
                <a:hlinkClick r:id="rId5"/>
              </a:rPr>
              <a:t>https://ustanova-imronjgov.hr/djelatnosti/opca-djelatnost/muzejska-djelatnost-i-zastita-rukopisne-grade/</a:t>
            </a:r>
            <a:r>
              <a:rPr lang="hr" sz="600"/>
              <a:t> </a:t>
            </a:r>
            <a:endParaRPr sz="600"/>
          </a:p>
        </p:txBody>
      </p:sp>
      <p:pic>
        <p:nvPicPr>
          <p:cNvPr id="627" name="Google Shape;627;p80"/>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1"/>
          <p:cNvSpPr txBox="1">
            <a:spLocks noGrp="1"/>
          </p:cNvSpPr>
          <p:nvPr>
            <p:ph type="title"/>
          </p:nvPr>
        </p:nvSpPr>
        <p:spPr>
          <a:xfrm>
            <a:off x="14562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Mantinjada - Pipeline</a:t>
            </a:r>
            <a:endParaRPr/>
          </a:p>
        </p:txBody>
      </p:sp>
      <p:sp>
        <p:nvSpPr>
          <p:cNvPr id="633" name="Google Shape;633;p81"/>
          <p:cNvSpPr/>
          <p:nvPr/>
        </p:nvSpPr>
        <p:spPr>
          <a:xfrm>
            <a:off x="338250" y="1674450"/>
            <a:ext cx="6828000" cy="33285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grpSp>
        <p:nvGrpSpPr>
          <p:cNvPr id="634" name="Google Shape;634;p81"/>
          <p:cNvGrpSpPr/>
          <p:nvPr/>
        </p:nvGrpSpPr>
        <p:grpSpPr>
          <a:xfrm>
            <a:off x="1138142" y="1693274"/>
            <a:ext cx="5993267" cy="2986046"/>
            <a:chOff x="985800" y="2025100"/>
            <a:chExt cx="4688100" cy="2121525"/>
          </a:xfrm>
        </p:grpSpPr>
        <p:sp>
          <p:nvSpPr>
            <p:cNvPr id="635" name="Google Shape;635;p81"/>
            <p:cNvSpPr/>
            <p:nvPr/>
          </p:nvSpPr>
          <p:spPr>
            <a:xfrm>
              <a:off x="985800" y="2025100"/>
              <a:ext cx="963300" cy="877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r" sz="800">
                  <a:latin typeface="Nunito"/>
                  <a:ea typeface="Nunito"/>
                  <a:cs typeface="Nunito"/>
                  <a:sym typeface="Nunito"/>
                </a:rPr>
                <a:t>Audio</a:t>
              </a:r>
              <a:endParaRPr sz="800">
                <a:latin typeface="Nunito"/>
                <a:ea typeface="Nunito"/>
                <a:cs typeface="Nunito"/>
                <a:sym typeface="Nunito"/>
              </a:endParaRPr>
            </a:p>
          </p:txBody>
        </p:sp>
        <p:sp>
          <p:nvSpPr>
            <p:cNvPr id="636" name="Google Shape;636;p81"/>
            <p:cNvSpPr/>
            <p:nvPr/>
          </p:nvSpPr>
          <p:spPr>
            <a:xfrm>
              <a:off x="1949100" y="2431775"/>
              <a:ext cx="899100" cy="1926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Nunito"/>
                <a:ea typeface="Nunito"/>
                <a:cs typeface="Nunito"/>
                <a:sym typeface="Nunito"/>
              </a:endParaRPr>
            </a:p>
          </p:txBody>
        </p:sp>
        <p:sp>
          <p:nvSpPr>
            <p:cNvPr id="637" name="Google Shape;637;p81"/>
            <p:cNvSpPr/>
            <p:nvPr/>
          </p:nvSpPr>
          <p:spPr>
            <a:xfrm>
              <a:off x="2848200" y="2089325"/>
              <a:ext cx="963300" cy="877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r" sz="800">
                  <a:latin typeface="Nunito"/>
                  <a:ea typeface="Nunito"/>
                  <a:cs typeface="Nunito"/>
                  <a:sym typeface="Nunito"/>
                </a:rPr>
                <a:t>Transcript</a:t>
              </a:r>
              <a:endParaRPr sz="800">
                <a:latin typeface="Nunito"/>
                <a:ea typeface="Nunito"/>
                <a:cs typeface="Nunito"/>
                <a:sym typeface="Nunito"/>
              </a:endParaRPr>
            </a:p>
          </p:txBody>
        </p:sp>
        <p:sp>
          <p:nvSpPr>
            <p:cNvPr id="638" name="Google Shape;638;p81"/>
            <p:cNvSpPr/>
            <p:nvPr/>
          </p:nvSpPr>
          <p:spPr>
            <a:xfrm>
              <a:off x="4710600" y="2089325"/>
              <a:ext cx="963300" cy="877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r" sz="800">
                  <a:latin typeface="Nunito"/>
                  <a:ea typeface="Nunito"/>
                  <a:cs typeface="Nunito"/>
                  <a:sym typeface="Nunito"/>
                </a:rPr>
                <a:t>Summary</a:t>
              </a:r>
              <a:endParaRPr sz="800">
                <a:latin typeface="Nunito"/>
                <a:ea typeface="Nunito"/>
                <a:cs typeface="Nunito"/>
                <a:sym typeface="Nunito"/>
              </a:endParaRPr>
            </a:p>
          </p:txBody>
        </p:sp>
        <p:sp>
          <p:nvSpPr>
            <p:cNvPr id="639" name="Google Shape;639;p81"/>
            <p:cNvSpPr/>
            <p:nvPr/>
          </p:nvSpPr>
          <p:spPr>
            <a:xfrm>
              <a:off x="3811500" y="2431775"/>
              <a:ext cx="899100" cy="192600"/>
            </a:xfrm>
            <a:prstGeom prst="rightArrow">
              <a:avLst>
                <a:gd name="adj1" fmla="val 50000"/>
                <a:gd name="adj2"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Nunito"/>
                <a:ea typeface="Nunito"/>
                <a:cs typeface="Nunito"/>
                <a:sym typeface="Nunito"/>
              </a:endParaRPr>
            </a:p>
          </p:txBody>
        </p:sp>
        <p:sp>
          <p:nvSpPr>
            <p:cNvPr id="640" name="Google Shape;640;p81"/>
            <p:cNvSpPr/>
            <p:nvPr/>
          </p:nvSpPr>
          <p:spPr>
            <a:xfrm>
              <a:off x="4710600" y="3269125"/>
              <a:ext cx="963300" cy="877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r" sz="800">
                  <a:latin typeface="Nunito"/>
                  <a:ea typeface="Nunito"/>
                  <a:cs typeface="Nunito"/>
                  <a:sym typeface="Nunito"/>
                </a:rPr>
                <a:t>Metadata</a:t>
              </a:r>
              <a:endParaRPr sz="800">
                <a:latin typeface="Nunito"/>
                <a:ea typeface="Nunito"/>
                <a:cs typeface="Nunito"/>
                <a:sym typeface="Nunito"/>
              </a:endParaRPr>
            </a:p>
          </p:txBody>
        </p:sp>
        <p:sp>
          <p:nvSpPr>
            <p:cNvPr id="641" name="Google Shape;641;p81"/>
            <p:cNvSpPr/>
            <p:nvPr/>
          </p:nvSpPr>
          <p:spPr>
            <a:xfrm rot="10800000" flipH="1">
              <a:off x="3201175" y="2998925"/>
              <a:ext cx="1487700" cy="967200"/>
            </a:xfrm>
            <a:prstGeom prst="bentArrow">
              <a:avLst>
                <a:gd name="adj1" fmla="val 25000"/>
                <a:gd name="adj2" fmla="val 25000"/>
                <a:gd name="adj3" fmla="val 25000"/>
                <a:gd name="adj4" fmla="val 4375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a:latin typeface="Nunito"/>
                <a:ea typeface="Nunito"/>
                <a:cs typeface="Nunito"/>
                <a:sym typeface="Nunito"/>
              </a:endParaRPr>
            </a:p>
          </p:txBody>
        </p:sp>
      </p:grpSp>
      <p:sp>
        <p:nvSpPr>
          <p:cNvPr id="642" name="Google Shape;642;p81"/>
          <p:cNvSpPr txBox="1"/>
          <p:nvPr/>
        </p:nvSpPr>
        <p:spPr>
          <a:xfrm>
            <a:off x="610975" y="4612386"/>
            <a:ext cx="2435700" cy="9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hr">
                <a:latin typeface="Nunito"/>
                <a:ea typeface="Nunito"/>
                <a:cs typeface="Nunito"/>
                <a:sym typeface="Nunito"/>
              </a:rPr>
              <a:t>Flask application</a:t>
            </a:r>
            <a:endParaRPr>
              <a:latin typeface="Nunito"/>
              <a:ea typeface="Nunito"/>
              <a:cs typeface="Nunito"/>
              <a:sym typeface="Nunito"/>
            </a:endParaRPr>
          </a:p>
        </p:txBody>
      </p:sp>
      <p:sp>
        <p:nvSpPr>
          <p:cNvPr id="643" name="Google Shape;643;p81"/>
          <p:cNvSpPr txBox="1"/>
          <p:nvPr/>
        </p:nvSpPr>
        <p:spPr>
          <a:xfrm>
            <a:off x="2433175" y="2688650"/>
            <a:ext cx="9846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hr" sz="1200">
                <a:latin typeface="Nunito"/>
                <a:ea typeface="Nunito"/>
                <a:cs typeface="Nunito"/>
                <a:sym typeface="Nunito"/>
              </a:rPr>
              <a:t>WHISPER</a:t>
            </a:r>
            <a:br>
              <a:rPr lang="hr" sz="1200">
                <a:latin typeface="Nunito"/>
                <a:ea typeface="Nunito"/>
                <a:cs typeface="Nunito"/>
                <a:sym typeface="Nunito"/>
              </a:rPr>
            </a:br>
            <a:r>
              <a:rPr lang="hr" sz="1200">
                <a:latin typeface="Nunito"/>
                <a:ea typeface="Nunito"/>
                <a:cs typeface="Nunito"/>
                <a:sym typeface="Nunito"/>
              </a:rPr>
              <a:t>AI</a:t>
            </a:r>
            <a:endParaRPr sz="1200">
              <a:latin typeface="Nunito"/>
              <a:ea typeface="Nunito"/>
              <a:cs typeface="Nunito"/>
              <a:sym typeface="Nunito"/>
            </a:endParaRPr>
          </a:p>
        </p:txBody>
      </p:sp>
      <p:sp>
        <p:nvSpPr>
          <p:cNvPr id="644" name="Google Shape;644;p81"/>
          <p:cNvSpPr txBox="1"/>
          <p:nvPr/>
        </p:nvSpPr>
        <p:spPr>
          <a:xfrm>
            <a:off x="4790250" y="2744725"/>
            <a:ext cx="9846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hr" sz="1200">
                <a:latin typeface="Nunito"/>
                <a:ea typeface="Nunito"/>
                <a:cs typeface="Nunito"/>
                <a:sym typeface="Nunito"/>
              </a:rPr>
              <a:t>GPT-4</a:t>
            </a:r>
            <a:br>
              <a:rPr lang="hr" sz="1200">
                <a:latin typeface="Nunito"/>
                <a:ea typeface="Nunito"/>
                <a:cs typeface="Nunito"/>
                <a:sym typeface="Nunito"/>
              </a:rPr>
            </a:br>
            <a:r>
              <a:rPr lang="hr" sz="1200">
                <a:latin typeface="Nunito"/>
                <a:ea typeface="Nunito"/>
                <a:cs typeface="Nunito"/>
                <a:sym typeface="Nunito"/>
              </a:rPr>
              <a:t>AI</a:t>
            </a:r>
            <a:endParaRPr sz="1200">
              <a:latin typeface="Nunito"/>
              <a:ea typeface="Nunito"/>
              <a:cs typeface="Nunito"/>
              <a:sym typeface="Nunito"/>
            </a:endParaRPr>
          </a:p>
        </p:txBody>
      </p:sp>
      <p:sp>
        <p:nvSpPr>
          <p:cNvPr id="645" name="Google Shape;645;p81"/>
          <p:cNvSpPr txBox="1"/>
          <p:nvPr/>
        </p:nvSpPr>
        <p:spPr>
          <a:xfrm>
            <a:off x="4555350" y="4306825"/>
            <a:ext cx="9846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hr" sz="1200">
                <a:latin typeface="Nunito"/>
                <a:ea typeface="Nunito"/>
                <a:cs typeface="Nunito"/>
                <a:sym typeface="Nunito"/>
              </a:rPr>
              <a:t>GPT-4</a:t>
            </a:r>
            <a:br>
              <a:rPr lang="hr" sz="1200">
                <a:latin typeface="Nunito"/>
                <a:ea typeface="Nunito"/>
                <a:cs typeface="Nunito"/>
                <a:sym typeface="Nunito"/>
              </a:rPr>
            </a:br>
            <a:r>
              <a:rPr lang="hr" sz="1200">
                <a:latin typeface="Nunito"/>
                <a:ea typeface="Nunito"/>
                <a:cs typeface="Nunito"/>
                <a:sym typeface="Nunito"/>
              </a:rPr>
              <a:t>AI</a:t>
            </a:r>
            <a:endParaRPr sz="1200">
              <a:latin typeface="Nunito"/>
              <a:ea typeface="Nunito"/>
              <a:cs typeface="Nunito"/>
              <a:sym typeface="Nunito"/>
            </a:endParaRPr>
          </a:p>
        </p:txBody>
      </p:sp>
      <p:pic>
        <p:nvPicPr>
          <p:cNvPr id="646" name="Google Shape;646;p81"/>
          <p:cNvPicPr preferRelativeResize="0"/>
          <p:nvPr/>
        </p:nvPicPr>
        <p:blipFill>
          <a:blip r:embed="rId3">
            <a:alphaModFix/>
          </a:blip>
          <a:stretch>
            <a:fillRect/>
          </a:stretch>
        </p:blipFill>
        <p:spPr>
          <a:xfrm>
            <a:off x="445084" y="3506862"/>
            <a:ext cx="2591691" cy="1105522"/>
          </a:xfrm>
          <a:prstGeom prst="rect">
            <a:avLst/>
          </a:prstGeom>
          <a:noFill/>
          <a:ln>
            <a:noFill/>
          </a:ln>
        </p:spPr>
      </p:pic>
      <p:pic>
        <p:nvPicPr>
          <p:cNvPr id="647" name="Google Shape;647;p81"/>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Mantinjada -  Speech to Text</a:t>
            </a:r>
            <a:endParaRPr/>
          </a:p>
        </p:txBody>
      </p:sp>
      <p:sp>
        <p:nvSpPr>
          <p:cNvPr id="653" name="Google Shape;653;p82"/>
          <p:cNvSpPr txBox="1">
            <a:spLocks noGrp="1"/>
          </p:cNvSpPr>
          <p:nvPr>
            <p:ph type="body" idx="1"/>
          </p:nvPr>
        </p:nvSpPr>
        <p:spPr>
          <a:xfrm>
            <a:off x="311700" y="1871700"/>
            <a:ext cx="4555500" cy="269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b="1"/>
              <a:t>Whisper ASR</a:t>
            </a:r>
            <a:r>
              <a:rPr lang="hr"/>
              <a:t>: </a:t>
            </a:r>
            <a:br>
              <a:rPr lang="hr"/>
            </a:br>
            <a:r>
              <a:rPr lang="hr"/>
              <a:t>OpenAI's Whisper Speech to Text model.</a:t>
            </a:r>
            <a:endParaRPr/>
          </a:p>
          <a:p>
            <a:pPr marL="0" lvl="0" indent="0" algn="l" rtl="0">
              <a:spcBef>
                <a:spcPts val="1200"/>
              </a:spcBef>
              <a:spcAft>
                <a:spcPts val="0"/>
              </a:spcAft>
              <a:buClr>
                <a:schemeClr val="dk1"/>
              </a:buClr>
              <a:buSzPts val="1100"/>
              <a:buFont typeface="Arial"/>
              <a:buNone/>
            </a:pPr>
            <a:r>
              <a:rPr lang="hr" u="sng">
                <a:solidFill>
                  <a:schemeClr val="hlink"/>
                </a:solidFill>
                <a:hlinkClick r:id="rId3"/>
              </a:rPr>
              <a:t>https://github.com/openai/whisper</a:t>
            </a:r>
            <a:r>
              <a:rPr lang="hr"/>
              <a:t> </a:t>
            </a:r>
            <a:endParaRPr/>
          </a:p>
          <a:p>
            <a:pPr marL="0" lvl="0" indent="0" algn="l" rtl="0">
              <a:spcBef>
                <a:spcPts val="1200"/>
              </a:spcBef>
              <a:spcAft>
                <a:spcPts val="1200"/>
              </a:spcAft>
              <a:buNone/>
            </a:pPr>
            <a:endParaRPr/>
          </a:p>
        </p:txBody>
      </p:sp>
      <p:pic>
        <p:nvPicPr>
          <p:cNvPr id="654" name="Google Shape;654;p82"/>
          <p:cNvPicPr preferRelativeResize="0"/>
          <p:nvPr/>
        </p:nvPicPr>
        <p:blipFill>
          <a:blip r:embed="rId4">
            <a:alphaModFix/>
          </a:blip>
          <a:stretch>
            <a:fillRect/>
          </a:stretch>
        </p:blipFill>
        <p:spPr>
          <a:xfrm>
            <a:off x="5031250" y="1235600"/>
            <a:ext cx="3212300" cy="2435650"/>
          </a:xfrm>
          <a:prstGeom prst="rect">
            <a:avLst/>
          </a:prstGeom>
          <a:noFill/>
          <a:ln>
            <a:noFill/>
          </a:ln>
        </p:spPr>
      </p:pic>
      <p:pic>
        <p:nvPicPr>
          <p:cNvPr id="655" name="Google Shape;655;p82"/>
          <p:cNvPicPr preferRelativeResize="0"/>
          <p:nvPr/>
        </p:nvPicPr>
        <p:blipFill>
          <a:blip r:embed="rId5">
            <a:alphaModFix/>
          </a:blip>
          <a:stretch>
            <a:fillRect/>
          </a:stretch>
        </p:blipFill>
        <p:spPr>
          <a:xfrm>
            <a:off x="3831850" y="3838875"/>
            <a:ext cx="5267875" cy="1304625"/>
          </a:xfrm>
          <a:prstGeom prst="rect">
            <a:avLst/>
          </a:prstGeom>
          <a:noFill/>
          <a:ln>
            <a:noFill/>
          </a:ln>
        </p:spPr>
      </p:pic>
      <p:pic>
        <p:nvPicPr>
          <p:cNvPr id="656" name="Google Shape;656;p82"/>
          <p:cNvPicPr preferRelativeResize="0"/>
          <p:nvPr/>
        </p:nvPicPr>
        <p:blipFill>
          <a:blip r:embed="rId6">
            <a:alphaModFix/>
          </a:blip>
          <a:stretch>
            <a:fillRect/>
          </a:stretch>
        </p:blipFill>
        <p:spPr>
          <a:xfrm>
            <a:off x="1" y="3133950"/>
            <a:ext cx="3820299" cy="1851250"/>
          </a:xfrm>
          <a:prstGeom prst="rect">
            <a:avLst/>
          </a:prstGeom>
          <a:noFill/>
          <a:ln>
            <a:noFill/>
          </a:ln>
        </p:spPr>
      </p:pic>
      <p:pic>
        <p:nvPicPr>
          <p:cNvPr id="657" name="Google Shape;657;p82"/>
          <p:cNvPicPr preferRelativeResize="0"/>
          <p:nvPr/>
        </p:nvPicPr>
        <p:blipFill>
          <a:blip r:embed="rId7">
            <a:alphaModFix/>
          </a:blip>
          <a:stretch>
            <a:fillRect/>
          </a:stretch>
        </p:blipFill>
        <p:spPr>
          <a:xfrm>
            <a:off x="7118199" y="468950"/>
            <a:ext cx="1339400" cy="766650"/>
          </a:xfrm>
          <a:prstGeom prst="rect">
            <a:avLst/>
          </a:prstGeom>
          <a:noFill/>
          <a:ln>
            <a:noFill/>
          </a:ln>
        </p:spPr>
      </p:pic>
      <p:pic>
        <p:nvPicPr>
          <p:cNvPr id="658" name="Google Shape;658;p82"/>
          <p:cNvPicPr preferRelativeResize="0"/>
          <p:nvPr/>
        </p:nvPicPr>
        <p:blipFill>
          <a:blip r:embed="rId8">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Mantinjada -Transcript</a:t>
            </a:r>
            <a:endParaRPr/>
          </a:p>
        </p:txBody>
      </p:sp>
      <p:sp>
        <p:nvSpPr>
          <p:cNvPr id="664" name="Google Shape;664;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65" name="Google Shape;665;p83"/>
          <p:cNvPicPr preferRelativeResize="0"/>
          <p:nvPr/>
        </p:nvPicPr>
        <p:blipFill>
          <a:blip r:embed="rId3">
            <a:alphaModFix/>
          </a:blip>
          <a:stretch>
            <a:fillRect/>
          </a:stretch>
        </p:blipFill>
        <p:spPr>
          <a:xfrm>
            <a:off x="6468867" y="0"/>
            <a:ext cx="2220266" cy="5143499"/>
          </a:xfrm>
          <a:prstGeom prst="rect">
            <a:avLst/>
          </a:prstGeom>
          <a:noFill/>
          <a:ln>
            <a:noFill/>
          </a:ln>
        </p:spPr>
      </p:pic>
      <p:pic>
        <p:nvPicPr>
          <p:cNvPr id="666" name="Google Shape;666;p83"/>
          <p:cNvPicPr preferRelativeResize="0"/>
          <p:nvPr/>
        </p:nvPicPr>
        <p:blipFill>
          <a:blip r:embed="rId4">
            <a:alphaModFix/>
          </a:blip>
          <a:stretch>
            <a:fillRect/>
          </a:stretch>
        </p:blipFill>
        <p:spPr>
          <a:xfrm>
            <a:off x="311703" y="1152475"/>
            <a:ext cx="6157176" cy="3563750"/>
          </a:xfrm>
          <a:prstGeom prst="rect">
            <a:avLst/>
          </a:prstGeom>
          <a:noFill/>
          <a:ln>
            <a:noFill/>
          </a:ln>
        </p:spPr>
      </p:pic>
      <p:pic>
        <p:nvPicPr>
          <p:cNvPr id="667" name="Google Shape;667;p83"/>
          <p:cNvPicPr preferRelativeResize="0"/>
          <p:nvPr/>
        </p:nvPicPr>
        <p:blipFill>
          <a:blip r:embed="rId5">
            <a:alphaModFix/>
          </a:blip>
          <a:stretch>
            <a:fillRect/>
          </a:stretch>
        </p:blipFill>
        <p:spPr>
          <a:xfrm>
            <a:off x="4254249" y="251075"/>
            <a:ext cx="1339400" cy="766650"/>
          </a:xfrm>
          <a:prstGeom prst="rect">
            <a:avLst/>
          </a:prstGeom>
          <a:noFill/>
          <a:ln>
            <a:noFill/>
          </a:ln>
        </p:spPr>
      </p:pic>
      <p:pic>
        <p:nvPicPr>
          <p:cNvPr id="668" name="Google Shape;668;p83"/>
          <p:cNvPicPr preferRelativeResize="0"/>
          <p:nvPr/>
        </p:nvPicPr>
        <p:blipFill>
          <a:blip r:embed="rId6">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Mantinjada -</a:t>
            </a:r>
            <a:r>
              <a:rPr lang="hr" sz="2188"/>
              <a:t> Transcript summarization</a:t>
            </a:r>
            <a:endParaRPr sz="2188"/>
          </a:p>
        </p:txBody>
      </p:sp>
      <p:sp>
        <p:nvSpPr>
          <p:cNvPr id="674" name="Google Shape;674;p84"/>
          <p:cNvSpPr txBox="1">
            <a:spLocks noGrp="1"/>
          </p:cNvSpPr>
          <p:nvPr>
            <p:ph type="body" idx="1"/>
          </p:nvPr>
        </p:nvSpPr>
        <p:spPr>
          <a:xfrm>
            <a:off x="1303800" y="1350025"/>
            <a:ext cx="3528000" cy="7803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hr"/>
              <a:t>AI method to summarize the transcripts.</a:t>
            </a:r>
            <a:endParaRPr/>
          </a:p>
        </p:txBody>
      </p:sp>
      <p:pic>
        <p:nvPicPr>
          <p:cNvPr id="675" name="Google Shape;675;p84"/>
          <p:cNvPicPr preferRelativeResize="0"/>
          <p:nvPr/>
        </p:nvPicPr>
        <p:blipFill>
          <a:blip r:embed="rId3">
            <a:alphaModFix/>
          </a:blip>
          <a:stretch>
            <a:fillRect/>
          </a:stretch>
        </p:blipFill>
        <p:spPr>
          <a:xfrm>
            <a:off x="2760050" y="2157825"/>
            <a:ext cx="1552475" cy="1552475"/>
          </a:xfrm>
          <a:prstGeom prst="rect">
            <a:avLst/>
          </a:prstGeom>
          <a:noFill/>
          <a:ln>
            <a:noFill/>
          </a:ln>
        </p:spPr>
      </p:pic>
      <p:pic>
        <p:nvPicPr>
          <p:cNvPr id="676" name="Google Shape;676;p84"/>
          <p:cNvPicPr preferRelativeResize="0"/>
          <p:nvPr/>
        </p:nvPicPr>
        <p:blipFill>
          <a:blip r:embed="rId4">
            <a:alphaModFix/>
          </a:blip>
          <a:stretch>
            <a:fillRect/>
          </a:stretch>
        </p:blipFill>
        <p:spPr>
          <a:xfrm>
            <a:off x="119625" y="2206950"/>
            <a:ext cx="2572787" cy="1489125"/>
          </a:xfrm>
          <a:prstGeom prst="rect">
            <a:avLst/>
          </a:prstGeom>
          <a:noFill/>
          <a:ln>
            <a:noFill/>
          </a:ln>
        </p:spPr>
      </p:pic>
      <p:pic>
        <p:nvPicPr>
          <p:cNvPr id="677" name="Google Shape;677;p84"/>
          <p:cNvPicPr preferRelativeResize="0"/>
          <p:nvPr/>
        </p:nvPicPr>
        <p:blipFill>
          <a:blip r:embed="rId5">
            <a:alphaModFix/>
          </a:blip>
          <a:stretch>
            <a:fillRect/>
          </a:stretch>
        </p:blipFill>
        <p:spPr>
          <a:xfrm>
            <a:off x="6803988" y="0"/>
            <a:ext cx="1882824" cy="5143500"/>
          </a:xfrm>
          <a:prstGeom prst="rect">
            <a:avLst/>
          </a:prstGeom>
          <a:noFill/>
          <a:ln>
            <a:noFill/>
          </a:ln>
        </p:spPr>
      </p:pic>
      <p:pic>
        <p:nvPicPr>
          <p:cNvPr id="678" name="Google Shape;678;p84"/>
          <p:cNvPicPr preferRelativeResize="0"/>
          <p:nvPr/>
        </p:nvPicPr>
        <p:blipFill>
          <a:blip r:embed="rId6">
            <a:alphaModFix/>
          </a:blip>
          <a:stretch>
            <a:fillRect/>
          </a:stretch>
        </p:blipFill>
        <p:spPr>
          <a:xfrm>
            <a:off x="4283649" y="1794187"/>
            <a:ext cx="4403150" cy="2620251"/>
          </a:xfrm>
          <a:prstGeom prst="rect">
            <a:avLst/>
          </a:prstGeom>
          <a:noFill/>
          <a:ln>
            <a:noFill/>
          </a:ln>
        </p:spPr>
      </p:pic>
      <p:pic>
        <p:nvPicPr>
          <p:cNvPr id="679" name="Google Shape;679;p84"/>
          <p:cNvPicPr preferRelativeResize="0"/>
          <p:nvPr/>
        </p:nvPicPr>
        <p:blipFill>
          <a:blip r:embed="rId7">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Mantinjada -</a:t>
            </a:r>
            <a:br>
              <a:rPr lang="hr"/>
            </a:br>
            <a:r>
              <a:rPr lang="hr"/>
              <a:t>Prompt used for summarization</a:t>
            </a:r>
            <a:endParaRPr/>
          </a:p>
        </p:txBody>
      </p:sp>
      <p:sp>
        <p:nvSpPr>
          <p:cNvPr id="685" name="Google Shape;685;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86" name="Google Shape;686;p85"/>
          <p:cNvPicPr preferRelativeResize="0"/>
          <p:nvPr/>
        </p:nvPicPr>
        <p:blipFill>
          <a:blip r:embed="rId3">
            <a:alphaModFix/>
          </a:blip>
          <a:stretch>
            <a:fillRect/>
          </a:stretch>
        </p:blipFill>
        <p:spPr>
          <a:xfrm>
            <a:off x="6140613" y="0"/>
            <a:ext cx="1882824" cy="5143500"/>
          </a:xfrm>
          <a:prstGeom prst="rect">
            <a:avLst/>
          </a:prstGeom>
          <a:noFill/>
          <a:ln>
            <a:noFill/>
          </a:ln>
        </p:spPr>
      </p:pic>
      <p:pic>
        <p:nvPicPr>
          <p:cNvPr id="687" name="Google Shape;687;p85"/>
          <p:cNvPicPr preferRelativeResize="0"/>
          <p:nvPr/>
        </p:nvPicPr>
        <p:blipFill>
          <a:blip r:embed="rId4">
            <a:alphaModFix/>
          </a:blip>
          <a:stretch>
            <a:fillRect/>
          </a:stretch>
        </p:blipFill>
        <p:spPr>
          <a:xfrm>
            <a:off x="0" y="1579029"/>
            <a:ext cx="8681949" cy="2097047"/>
          </a:xfrm>
          <a:prstGeom prst="rect">
            <a:avLst/>
          </a:prstGeom>
          <a:noFill/>
          <a:ln>
            <a:noFill/>
          </a:ln>
        </p:spPr>
      </p:pic>
      <p:pic>
        <p:nvPicPr>
          <p:cNvPr id="688" name="Google Shape;688;p85"/>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Mantinjada -</a:t>
            </a:r>
            <a:br>
              <a:rPr lang="hr"/>
            </a:br>
            <a:r>
              <a:rPr lang="hr"/>
              <a:t>Metadata extraction using GPT-4</a:t>
            </a:r>
            <a:endParaRPr/>
          </a:p>
        </p:txBody>
      </p:sp>
      <p:sp>
        <p:nvSpPr>
          <p:cNvPr id="694" name="Google Shape;694;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hr"/>
              <a:t>Metadata extraction with one shot example. Formatting in JSON. Prompt</a:t>
            </a:r>
            <a:endParaRPr/>
          </a:p>
        </p:txBody>
      </p:sp>
      <p:pic>
        <p:nvPicPr>
          <p:cNvPr id="695" name="Google Shape;695;p86"/>
          <p:cNvPicPr preferRelativeResize="0"/>
          <p:nvPr/>
        </p:nvPicPr>
        <p:blipFill>
          <a:blip r:embed="rId3">
            <a:alphaModFix/>
          </a:blip>
          <a:stretch>
            <a:fillRect/>
          </a:stretch>
        </p:blipFill>
        <p:spPr>
          <a:xfrm>
            <a:off x="0" y="1531350"/>
            <a:ext cx="9144001" cy="3612150"/>
          </a:xfrm>
          <a:prstGeom prst="rect">
            <a:avLst/>
          </a:prstGeom>
          <a:noFill/>
          <a:ln>
            <a:noFill/>
          </a:ln>
        </p:spPr>
      </p:pic>
      <p:pic>
        <p:nvPicPr>
          <p:cNvPr id="696" name="Google Shape;696;p86"/>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4" descr="Ray Kurzweil"/>
          <p:cNvPicPr preferRelativeResize="0"/>
          <p:nvPr/>
        </p:nvPicPr>
        <p:blipFill rotWithShape="1">
          <a:blip r:embed="rId3">
            <a:alphaModFix/>
          </a:blip>
          <a:srcRect/>
          <a:stretch/>
        </p:blipFill>
        <p:spPr>
          <a:xfrm>
            <a:off x="4323374" y="953574"/>
            <a:ext cx="3506167" cy="3701357"/>
          </a:xfrm>
          <a:prstGeom prst="rect">
            <a:avLst/>
          </a:prstGeom>
          <a:noFill/>
          <a:ln>
            <a:noFill/>
          </a:ln>
        </p:spPr>
      </p:pic>
      <p:pic>
        <p:nvPicPr>
          <p:cNvPr id="147" name="Google Shape;147;p24" descr="Ray Kurzweil: Robots smarter than humans in 15 years, predicts Google's artificial  intelligence chief - Mirror Online"/>
          <p:cNvPicPr preferRelativeResize="0"/>
          <p:nvPr/>
        </p:nvPicPr>
        <p:blipFill rotWithShape="1">
          <a:blip r:embed="rId4">
            <a:alphaModFix/>
          </a:blip>
          <a:srcRect/>
          <a:stretch/>
        </p:blipFill>
        <p:spPr>
          <a:xfrm>
            <a:off x="4323367" y="1283977"/>
            <a:ext cx="877164" cy="877164"/>
          </a:xfrm>
          <a:prstGeom prst="rect">
            <a:avLst/>
          </a:prstGeom>
          <a:noFill/>
          <a:ln>
            <a:noFill/>
          </a:ln>
        </p:spPr>
      </p:pic>
      <p:pic>
        <p:nvPicPr>
          <p:cNvPr id="148" name="Google Shape;148;p24"/>
          <p:cNvPicPr preferRelativeResize="0"/>
          <p:nvPr/>
        </p:nvPicPr>
        <p:blipFill rotWithShape="1">
          <a:blip r:embed="rId5">
            <a:alphaModFix/>
          </a:blip>
          <a:srcRect t="7218" b="-5691"/>
          <a:stretch/>
        </p:blipFill>
        <p:spPr>
          <a:xfrm>
            <a:off x="146657" y="409605"/>
            <a:ext cx="4176713" cy="4732023"/>
          </a:xfrm>
          <a:prstGeom prst="rect">
            <a:avLst/>
          </a:prstGeom>
          <a:noFill/>
          <a:ln>
            <a:noFill/>
          </a:ln>
        </p:spPr>
      </p:pic>
      <p:sp>
        <p:nvSpPr>
          <p:cNvPr id="149" name="Google Shape;149;p24"/>
          <p:cNvSpPr txBox="1"/>
          <p:nvPr/>
        </p:nvSpPr>
        <p:spPr>
          <a:xfrm>
            <a:off x="4541141" y="2431062"/>
            <a:ext cx="1848900" cy="7464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hr" sz="1100" b="0" i="0" u="none" strike="noStrike" cap="none">
                <a:solidFill>
                  <a:schemeClr val="dk1"/>
                </a:solidFill>
                <a:latin typeface="Times New Roman"/>
                <a:ea typeface="Times New Roman"/>
                <a:cs typeface="Times New Roman"/>
                <a:sym typeface="Times New Roman"/>
              </a:rPr>
              <a:t>By 2029, computers will have emotional intelligence and be convincing as people.</a:t>
            </a:r>
            <a:endParaRPr sz="1100"/>
          </a:p>
          <a:p>
            <a:pPr marL="0" marR="0" lvl="0" indent="0" algn="just" rtl="0">
              <a:spcBef>
                <a:spcPts val="0"/>
              </a:spcBef>
              <a:spcAft>
                <a:spcPts val="0"/>
              </a:spcAft>
              <a:buNone/>
            </a:pPr>
            <a:r>
              <a:rPr lang="hr" sz="1100" b="0" i="1" u="none" strike="noStrike" cap="none">
                <a:solidFill>
                  <a:schemeClr val="dk1"/>
                </a:solidFill>
                <a:latin typeface="Times New Roman"/>
                <a:ea typeface="Times New Roman"/>
                <a:cs typeface="Times New Roman"/>
                <a:sym typeface="Times New Roman"/>
              </a:rPr>
              <a:t>Ray Kurzweill</a:t>
            </a:r>
            <a:endParaRPr sz="1100" b="0" i="1" u="none" strike="noStrike" cap="none">
              <a:solidFill>
                <a:schemeClr val="dk1"/>
              </a:solidFill>
              <a:latin typeface="Times New Roman"/>
              <a:ea typeface="Times New Roman"/>
              <a:cs typeface="Times New Roman"/>
              <a:sym typeface="Times New Roman"/>
            </a:endParaRPr>
          </a:p>
        </p:txBody>
      </p:sp>
      <p:sp>
        <p:nvSpPr>
          <p:cNvPr id="150" name="Google Shape;150;p24"/>
          <p:cNvSpPr txBox="1"/>
          <p:nvPr/>
        </p:nvSpPr>
        <p:spPr>
          <a:xfrm>
            <a:off x="342313" y="4806177"/>
            <a:ext cx="1198800" cy="130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hr" sz="400" b="0" i="0" u="sng" strike="noStrike" cap="none">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https://www.ml-science.com/exponential-growth</a:t>
            </a:r>
            <a:r>
              <a:rPr lang="hr" sz="400" b="0" i="0" u="none" strike="noStrike" cap="none">
                <a:solidFill>
                  <a:schemeClr val="dk1"/>
                </a:solidFill>
                <a:latin typeface="Times New Roman"/>
                <a:ea typeface="Times New Roman"/>
                <a:cs typeface="Times New Roman"/>
                <a:sym typeface="Times New Roman"/>
              </a:rPr>
              <a:t> </a:t>
            </a:r>
            <a:endParaRPr sz="1100"/>
          </a:p>
        </p:txBody>
      </p:sp>
      <p:pic>
        <p:nvPicPr>
          <p:cNvPr id="151" name="Google Shape;151;p24"/>
          <p:cNvPicPr preferRelativeResize="0"/>
          <p:nvPr/>
        </p:nvPicPr>
        <p:blipFill>
          <a:blip r:embed="rId7">
            <a:alphaModFix/>
          </a:blip>
          <a:stretch>
            <a:fillRect/>
          </a:stretch>
        </p:blipFill>
        <p:spPr>
          <a:xfrm rot="5400000">
            <a:off x="6290425" y="2325600"/>
            <a:ext cx="5539025" cy="755975"/>
          </a:xfrm>
          <a:prstGeom prst="rect">
            <a:avLst/>
          </a:prstGeom>
          <a:noFill/>
          <a:ln>
            <a:noFill/>
          </a:ln>
        </p:spPr>
      </p:pic>
      <p:sp>
        <p:nvSpPr>
          <p:cNvPr id="152" name="Google Shape;152;p24"/>
          <p:cNvSpPr txBox="1">
            <a:spLocks noGrp="1"/>
          </p:cNvSpPr>
          <p:nvPr>
            <p:ph type="title"/>
          </p:nvPr>
        </p:nvSpPr>
        <p:spPr>
          <a:xfrm>
            <a:off x="4323375" y="445025"/>
            <a:ext cx="4509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Rise of AI</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7"/>
          <p:cNvSpPr txBox="1">
            <a:spLocks noGrp="1"/>
          </p:cNvSpPr>
          <p:nvPr>
            <p:ph type="title"/>
          </p:nvPr>
        </p:nvSpPr>
        <p:spPr>
          <a:xfrm>
            <a:off x="1268525" y="328350"/>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Mantinjada -</a:t>
            </a:r>
            <a:endParaRPr/>
          </a:p>
          <a:p>
            <a:pPr marL="0" lvl="0" indent="0" algn="l" rtl="0">
              <a:spcBef>
                <a:spcPts val="0"/>
              </a:spcBef>
              <a:spcAft>
                <a:spcPts val="0"/>
              </a:spcAft>
              <a:buClr>
                <a:schemeClr val="dk1"/>
              </a:buClr>
              <a:buSzPct val="39285"/>
              <a:buFont typeface="Arial"/>
              <a:buNone/>
            </a:pPr>
            <a:r>
              <a:rPr lang="hr"/>
              <a:t>Metadata extraction using GPT-4: Results</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702" name="Google Shape;702;p87"/>
          <p:cNvSpPr txBox="1">
            <a:spLocks noGrp="1"/>
          </p:cNvSpPr>
          <p:nvPr>
            <p:ph type="body" idx="1"/>
          </p:nvPr>
        </p:nvSpPr>
        <p:spPr>
          <a:xfrm>
            <a:off x="1443325" y="1152475"/>
            <a:ext cx="4850400" cy="5730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hr"/>
              <a:t>GPT can be steare to not just find the entities but to classify and format the results. </a:t>
            </a:r>
            <a:endParaRPr/>
          </a:p>
        </p:txBody>
      </p:sp>
      <p:pic>
        <p:nvPicPr>
          <p:cNvPr id="703" name="Google Shape;703;p87"/>
          <p:cNvPicPr preferRelativeResize="0"/>
          <p:nvPr/>
        </p:nvPicPr>
        <p:blipFill>
          <a:blip r:embed="rId3">
            <a:alphaModFix/>
          </a:blip>
          <a:stretch>
            <a:fillRect/>
          </a:stretch>
        </p:blipFill>
        <p:spPr>
          <a:xfrm>
            <a:off x="0" y="1674075"/>
            <a:ext cx="3487775" cy="4532124"/>
          </a:xfrm>
          <a:prstGeom prst="rect">
            <a:avLst/>
          </a:prstGeom>
          <a:noFill/>
          <a:ln>
            <a:noFill/>
          </a:ln>
        </p:spPr>
      </p:pic>
      <p:pic>
        <p:nvPicPr>
          <p:cNvPr id="704" name="Google Shape;704;p87"/>
          <p:cNvPicPr preferRelativeResize="0"/>
          <p:nvPr/>
        </p:nvPicPr>
        <p:blipFill>
          <a:blip r:embed="rId4">
            <a:alphaModFix/>
          </a:blip>
          <a:stretch>
            <a:fillRect/>
          </a:stretch>
        </p:blipFill>
        <p:spPr>
          <a:xfrm>
            <a:off x="6184035" y="0"/>
            <a:ext cx="2578968" cy="5143501"/>
          </a:xfrm>
          <a:prstGeom prst="rect">
            <a:avLst/>
          </a:prstGeom>
          <a:noFill/>
          <a:ln>
            <a:noFill/>
          </a:ln>
        </p:spPr>
      </p:pic>
      <p:sp>
        <p:nvSpPr>
          <p:cNvPr id="705" name="Google Shape;705;p87"/>
          <p:cNvSpPr txBox="1"/>
          <p:nvPr/>
        </p:nvSpPr>
        <p:spPr>
          <a:xfrm>
            <a:off x="3487775" y="1829350"/>
            <a:ext cx="2859900" cy="3218700"/>
          </a:xfrm>
          <a:prstGeom prst="rect">
            <a:avLst/>
          </a:prstGeom>
          <a:noFill/>
          <a:ln>
            <a:noFill/>
          </a:ln>
        </p:spPr>
        <p:txBody>
          <a:bodyPr spcFirstLastPara="1" wrap="square" lIns="91425" tIns="91425" rIns="91425" bIns="91425" anchor="t" anchorCtr="0">
            <a:normAutofit fontScale="47500" lnSpcReduction="10000"/>
          </a:bodyPr>
          <a:lstStyle/>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"OSOBE":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"ime": "Ramiro Palmić",</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"opis": "Glazbeni urednik Radio Rijeka"</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"ime": "Dušan Prašelj",</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"opis": "Profesor, skladatelj, dirigent, sakupljač narodnog blaga"</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"ime": "Ivan Pavačić",</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"opis": "Poznavatelj pučke glazbene baštine, zapisivač starih nota, izdavač knjige zapisa"</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"ime": "Vinko Trubić",</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"opis": "Izvođač, nadaleko poznat iz Gostinca"</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"ime": "Ivan Dijanić",</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"opis": "Izvođač iz Vrbnika"</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"ime": "Ivan Matetić Ronjgov",</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"opis": "Skladatelj koji je koristio motiv mantinjade u svojim skladbama"</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sz="1050">
              <a:solidFill>
                <a:srgbClr val="0C2D5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hr" sz="1050">
                <a:solidFill>
                  <a:srgbClr val="0C2D50"/>
                </a:solidFill>
                <a:latin typeface="Courier New"/>
                <a:ea typeface="Courier New"/>
                <a:cs typeface="Courier New"/>
                <a:sym typeface="Courier New"/>
              </a:rPr>
              <a:t>    ],</a:t>
            </a:r>
            <a:endParaRPr>
              <a:solidFill>
                <a:srgbClr val="0C2D50"/>
              </a:solidFill>
              <a:latin typeface="Nunito"/>
              <a:ea typeface="Nunito"/>
              <a:cs typeface="Nunito"/>
              <a:sym typeface="Nunito"/>
            </a:endParaRPr>
          </a:p>
        </p:txBody>
      </p:sp>
      <p:pic>
        <p:nvPicPr>
          <p:cNvPr id="706" name="Google Shape;706;p87"/>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5. Mantinjada -App</a:t>
            </a:r>
            <a:endParaRPr/>
          </a:p>
        </p:txBody>
      </p:sp>
      <p:sp>
        <p:nvSpPr>
          <p:cNvPr id="712" name="Google Shape;712;p88"/>
          <p:cNvSpPr txBox="1">
            <a:spLocks noGrp="1"/>
          </p:cNvSpPr>
          <p:nvPr>
            <p:ph type="body" idx="1"/>
          </p:nvPr>
        </p:nvSpPr>
        <p:spPr>
          <a:xfrm>
            <a:off x="6830850" y="1510725"/>
            <a:ext cx="1836900" cy="324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Python FLASK app</a:t>
            </a:r>
            <a:endParaRPr/>
          </a:p>
          <a:p>
            <a:pPr marL="457200" lvl="0" indent="-342900" algn="l" rtl="0">
              <a:spcBef>
                <a:spcPts val="1200"/>
              </a:spcBef>
              <a:spcAft>
                <a:spcPts val="0"/>
              </a:spcAft>
              <a:buSzPts val="1800"/>
              <a:buChar char="-"/>
            </a:pPr>
            <a:r>
              <a:rPr lang="hr"/>
              <a:t>modular</a:t>
            </a:r>
            <a:endParaRPr/>
          </a:p>
          <a:p>
            <a:pPr marL="457200" lvl="0" indent="-342900" algn="l" rtl="0">
              <a:spcBef>
                <a:spcPts val="0"/>
              </a:spcBef>
              <a:spcAft>
                <a:spcPts val="0"/>
              </a:spcAft>
              <a:buSzPts val="1800"/>
              <a:buChar char="-"/>
            </a:pPr>
            <a:r>
              <a:rPr lang="hr"/>
              <a:t>upgradeable</a:t>
            </a:r>
            <a:endParaRPr/>
          </a:p>
          <a:p>
            <a:pPr marL="0" lvl="0" indent="0" algn="l" rtl="0">
              <a:spcBef>
                <a:spcPts val="1200"/>
              </a:spcBef>
              <a:spcAft>
                <a:spcPts val="1200"/>
              </a:spcAft>
              <a:buNone/>
            </a:pPr>
            <a:endParaRPr/>
          </a:p>
        </p:txBody>
      </p:sp>
      <p:pic>
        <p:nvPicPr>
          <p:cNvPr id="713" name="Google Shape;713;p88"/>
          <p:cNvPicPr preferRelativeResize="0"/>
          <p:nvPr/>
        </p:nvPicPr>
        <p:blipFill>
          <a:blip r:embed="rId3">
            <a:alphaModFix/>
          </a:blip>
          <a:stretch>
            <a:fillRect/>
          </a:stretch>
        </p:blipFill>
        <p:spPr>
          <a:xfrm>
            <a:off x="0" y="1376600"/>
            <a:ext cx="7084799" cy="3516950"/>
          </a:xfrm>
          <a:prstGeom prst="rect">
            <a:avLst/>
          </a:prstGeom>
          <a:noFill/>
          <a:ln>
            <a:noFill/>
          </a:ln>
        </p:spPr>
      </p:pic>
      <p:sp>
        <p:nvSpPr>
          <p:cNvPr id="714" name="Google Shape;714;p88"/>
          <p:cNvSpPr txBox="1"/>
          <p:nvPr/>
        </p:nvSpPr>
        <p:spPr>
          <a:xfrm>
            <a:off x="4626725" y="73867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b="1" u="sng">
              <a:solidFill>
                <a:srgbClr val="0000FF"/>
              </a:solidFill>
            </a:endParaRPr>
          </a:p>
        </p:txBody>
      </p:sp>
      <p:pic>
        <p:nvPicPr>
          <p:cNvPr id="715" name="Google Shape;715;p88"/>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9"/>
          <p:cNvSpPr txBox="1">
            <a:spLocks noGrp="1"/>
          </p:cNvSpPr>
          <p:nvPr>
            <p:ph type="title"/>
          </p:nvPr>
        </p:nvSpPr>
        <p:spPr>
          <a:xfrm>
            <a:off x="450700" y="1192600"/>
            <a:ext cx="7014000" cy="7005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hr"/>
              <a:t>RAG: Adding one’s own knowledge to the LLM</a:t>
            </a:r>
            <a:endParaRPr/>
          </a:p>
        </p:txBody>
      </p:sp>
      <p:pic>
        <p:nvPicPr>
          <p:cNvPr id="721" name="Google Shape;721;p89"/>
          <p:cNvPicPr preferRelativeResize="0"/>
          <p:nvPr/>
        </p:nvPicPr>
        <p:blipFill>
          <a:blip r:embed="rId3">
            <a:alphaModFix/>
          </a:blip>
          <a:stretch>
            <a:fillRect/>
          </a:stretch>
        </p:blipFill>
        <p:spPr>
          <a:xfrm>
            <a:off x="5479238" y="2568200"/>
            <a:ext cx="1815786" cy="1846049"/>
          </a:xfrm>
          <a:prstGeom prst="rect">
            <a:avLst/>
          </a:prstGeom>
          <a:noFill/>
          <a:ln>
            <a:noFill/>
          </a:ln>
        </p:spPr>
      </p:pic>
      <p:pic>
        <p:nvPicPr>
          <p:cNvPr id="722" name="Google Shape;722;p89"/>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pic>
        <p:nvPicPr>
          <p:cNvPr id="723" name="Google Shape;723;p89"/>
          <p:cNvPicPr preferRelativeResize="0"/>
          <p:nvPr/>
        </p:nvPicPr>
        <p:blipFill>
          <a:blip r:embed="rId5">
            <a:alphaModFix/>
          </a:blip>
          <a:stretch>
            <a:fillRect/>
          </a:stretch>
        </p:blipFill>
        <p:spPr>
          <a:xfrm>
            <a:off x="1289934" y="2065821"/>
            <a:ext cx="3383488" cy="2850800"/>
          </a:xfrm>
          <a:prstGeom prst="rect">
            <a:avLst/>
          </a:prstGeom>
          <a:noFill/>
          <a:ln>
            <a:noFill/>
          </a:ln>
        </p:spPr>
      </p:pic>
      <p:cxnSp>
        <p:nvCxnSpPr>
          <p:cNvPr id="724" name="Google Shape;724;p89"/>
          <p:cNvCxnSpPr/>
          <p:nvPr/>
        </p:nvCxnSpPr>
        <p:spPr>
          <a:xfrm rot="10800000" flipH="1">
            <a:off x="150222" y="3486867"/>
            <a:ext cx="1139700" cy="8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endParaRPr/>
          </a:p>
        </p:txBody>
      </p:sp>
      <p:sp>
        <p:nvSpPr>
          <p:cNvPr id="730" name="Google Shape;730;p90"/>
          <p:cNvSpPr txBox="1"/>
          <p:nvPr/>
        </p:nvSpPr>
        <p:spPr>
          <a:xfrm>
            <a:off x="4997450" y="2156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3"/>
              </a:rPr>
              <a:t>https://liks.ffri.hr:8001/</a:t>
            </a:r>
            <a:endParaRPr/>
          </a:p>
        </p:txBody>
      </p:sp>
      <p:pic>
        <p:nvPicPr>
          <p:cNvPr id="731" name="Google Shape;731;p90"/>
          <p:cNvPicPr preferRelativeResize="0"/>
          <p:nvPr/>
        </p:nvPicPr>
        <p:blipFill>
          <a:blip r:embed="rId4">
            <a:alphaModFix/>
          </a:blip>
          <a:stretch>
            <a:fillRect/>
          </a:stretch>
        </p:blipFill>
        <p:spPr>
          <a:xfrm>
            <a:off x="152400" y="215650"/>
            <a:ext cx="4845053" cy="4775449"/>
          </a:xfrm>
          <a:prstGeom prst="rect">
            <a:avLst/>
          </a:prstGeom>
          <a:noFill/>
          <a:ln>
            <a:noFill/>
          </a:ln>
        </p:spPr>
      </p:pic>
      <p:pic>
        <p:nvPicPr>
          <p:cNvPr id="732" name="Google Shape;732;p90"/>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1"/>
          <p:cNvSpPr txBox="1">
            <a:spLocks noGrp="1"/>
          </p:cNvSpPr>
          <p:nvPr>
            <p:ph type="title"/>
          </p:nvPr>
        </p:nvSpPr>
        <p:spPr>
          <a:xfrm>
            <a:off x="272850" y="1919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Retrieval augmented generation</a:t>
            </a:r>
            <a:endParaRPr/>
          </a:p>
        </p:txBody>
      </p:sp>
      <p:cxnSp>
        <p:nvCxnSpPr>
          <p:cNvPr id="738" name="Google Shape;738;p91"/>
          <p:cNvCxnSpPr/>
          <p:nvPr/>
        </p:nvCxnSpPr>
        <p:spPr>
          <a:xfrm flipH="1">
            <a:off x="3994525" y="2238975"/>
            <a:ext cx="2363700" cy="1393500"/>
          </a:xfrm>
          <a:prstGeom prst="straightConnector1">
            <a:avLst/>
          </a:prstGeom>
          <a:noFill/>
          <a:ln w="9525" cap="flat" cmpd="sng">
            <a:solidFill>
              <a:schemeClr val="dk2"/>
            </a:solidFill>
            <a:prstDash val="solid"/>
            <a:round/>
            <a:headEnd type="none" w="med" len="med"/>
            <a:tailEnd type="triangle" w="med" len="med"/>
          </a:ln>
        </p:spPr>
      </p:cxnSp>
      <p:pic>
        <p:nvPicPr>
          <p:cNvPr id="739" name="Google Shape;739;p91"/>
          <p:cNvPicPr preferRelativeResize="0"/>
          <p:nvPr/>
        </p:nvPicPr>
        <p:blipFill>
          <a:blip r:embed="rId3">
            <a:alphaModFix/>
          </a:blip>
          <a:stretch>
            <a:fillRect/>
          </a:stretch>
        </p:blipFill>
        <p:spPr>
          <a:xfrm>
            <a:off x="272850" y="1268125"/>
            <a:ext cx="6516136" cy="3664951"/>
          </a:xfrm>
          <a:prstGeom prst="rect">
            <a:avLst/>
          </a:prstGeom>
          <a:noFill/>
          <a:ln>
            <a:noFill/>
          </a:ln>
        </p:spPr>
      </p:pic>
      <p:sp>
        <p:nvSpPr>
          <p:cNvPr id="740" name="Google Shape;740;p91"/>
          <p:cNvSpPr txBox="1"/>
          <p:nvPr/>
        </p:nvSpPr>
        <p:spPr>
          <a:xfrm>
            <a:off x="6841450" y="1268125"/>
            <a:ext cx="1840500" cy="3986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300">
                <a:solidFill>
                  <a:srgbClr val="0D0D0D"/>
                </a:solidFill>
                <a:highlight>
                  <a:srgbClr val="FFFFFF"/>
                </a:highlight>
                <a:latin typeface="Roboto"/>
                <a:ea typeface="Roboto"/>
                <a:cs typeface="Roboto"/>
                <a:sym typeface="Roboto"/>
              </a:rPr>
              <a:t>Retrieval-Augmented Generation (RAG) is a technique in natural language processing that combines the power of a large language model with a retrieval mechanism. This approach allows the model to dynamically retrieve relevant information from a database or corpus of texts to inform and augment its responses, leading to more accurate and contextually enriched outputs.</a:t>
            </a:r>
            <a:endParaRPr sz="1500"/>
          </a:p>
        </p:txBody>
      </p:sp>
      <p:pic>
        <p:nvPicPr>
          <p:cNvPr id="741" name="Google Shape;741;p91"/>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2"/>
          <p:cNvSpPr txBox="1">
            <a:spLocks noGrp="1"/>
          </p:cNvSpPr>
          <p:nvPr>
            <p:ph type="title"/>
          </p:nvPr>
        </p:nvSpPr>
        <p:spPr>
          <a:xfrm>
            <a:off x="272850" y="785724"/>
            <a:ext cx="6226800" cy="87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Retrieval augmented generation</a:t>
            </a:r>
            <a:endParaRPr/>
          </a:p>
        </p:txBody>
      </p:sp>
      <p:cxnSp>
        <p:nvCxnSpPr>
          <p:cNvPr id="747" name="Google Shape;747;p92"/>
          <p:cNvCxnSpPr/>
          <p:nvPr/>
        </p:nvCxnSpPr>
        <p:spPr>
          <a:xfrm flipH="1">
            <a:off x="3569116" y="2575528"/>
            <a:ext cx="2093400" cy="1218300"/>
          </a:xfrm>
          <a:prstGeom prst="straightConnector1">
            <a:avLst/>
          </a:prstGeom>
          <a:noFill/>
          <a:ln w="9525" cap="flat" cmpd="sng">
            <a:solidFill>
              <a:schemeClr val="dk2"/>
            </a:solidFill>
            <a:prstDash val="solid"/>
            <a:round/>
            <a:headEnd type="none" w="med" len="med"/>
            <a:tailEnd type="triangle" w="med" len="med"/>
          </a:ln>
        </p:spPr>
      </p:cxnSp>
      <p:pic>
        <p:nvPicPr>
          <p:cNvPr id="748" name="Google Shape;748;p92"/>
          <p:cNvPicPr preferRelativeResize="0"/>
          <p:nvPr/>
        </p:nvPicPr>
        <p:blipFill>
          <a:blip r:embed="rId3">
            <a:alphaModFix/>
          </a:blip>
          <a:stretch>
            <a:fillRect/>
          </a:stretch>
        </p:blipFill>
        <p:spPr>
          <a:xfrm>
            <a:off x="272850" y="1459565"/>
            <a:ext cx="6226739" cy="3457285"/>
          </a:xfrm>
          <a:prstGeom prst="rect">
            <a:avLst/>
          </a:prstGeom>
          <a:noFill/>
          <a:ln>
            <a:noFill/>
          </a:ln>
        </p:spPr>
      </p:pic>
      <p:sp>
        <p:nvSpPr>
          <p:cNvPr id="749" name="Google Shape;749;p92"/>
          <p:cNvSpPr txBox="1"/>
          <p:nvPr/>
        </p:nvSpPr>
        <p:spPr>
          <a:xfrm>
            <a:off x="6499590" y="1459565"/>
            <a:ext cx="1630200" cy="25860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200">
                <a:solidFill>
                  <a:srgbClr val="0D0D0D"/>
                </a:solidFill>
                <a:highlight>
                  <a:srgbClr val="FFFFFF"/>
                </a:highlight>
                <a:latin typeface="Roboto"/>
                <a:ea typeface="Roboto"/>
                <a:cs typeface="Roboto"/>
                <a:sym typeface="Roboto"/>
              </a:rPr>
              <a:t>Books about Ivan Matetić Ronjgov and Istrian music have been converted into a corpus, creating a digital collection of texts that enables detailed analysis, search, and study of his contributions to music and the cultural heritage of Istria.</a:t>
            </a:r>
            <a:endParaRPr sz="1500"/>
          </a:p>
        </p:txBody>
      </p:sp>
      <p:sp>
        <p:nvSpPr>
          <p:cNvPr id="750" name="Google Shape;750;p92"/>
          <p:cNvSpPr/>
          <p:nvPr/>
        </p:nvSpPr>
        <p:spPr>
          <a:xfrm>
            <a:off x="3927677" y="1612462"/>
            <a:ext cx="2420700" cy="687900"/>
          </a:xfrm>
          <a:prstGeom prst="rect">
            <a:avLst/>
          </a:prstGeom>
          <a:noFill/>
          <a:ln w="38100" cap="flat" cmpd="sng">
            <a:solidFill>
              <a:srgbClr val="CC00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751" name="Google Shape;751;p92"/>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3"/>
          <p:cNvSpPr txBox="1">
            <a:spLocks noGrp="1"/>
          </p:cNvSpPr>
          <p:nvPr>
            <p:ph type="title"/>
          </p:nvPr>
        </p:nvSpPr>
        <p:spPr>
          <a:xfrm>
            <a:off x="272850" y="1919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Retrieval augmented generation</a:t>
            </a:r>
            <a:endParaRPr/>
          </a:p>
        </p:txBody>
      </p:sp>
      <p:cxnSp>
        <p:nvCxnSpPr>
          <p:cNvPr id="757" name="Google Shape;757;p93"/>
          <p:cNvCxnSpPr/>
          <p:nvPr/>
        </p:nvCxnSpPr>
        <p:spPr>
          <a:xfrm flipH="1">
            <a:off x="3994525" y="2238975"/>
            <a:ext cx="2363700" cy="1393500"/>
          </a:xfrm>
          <a:prstGeom prst="straightConnector1">
            <a:avLst/>
          </a:prstGeom>
          <a:noFill/>
          <a:ln w="9525" cap="flat" cmpd="sng">
            <a:solidFill>
              <a:schemeClr val="dk2"/>
            </a:solidFill>
            <a:prstDash val="solid"/>
            <a:round/>
            <a:headEnd type="none" w="med" len="med"/>
            <a:tailEnd type="triangle" w="med" len="med"/>
          </a:ln>
        </p:spPr>
      </p:cxnSp>
      <p:pic>
        <p:nvPicPr>
          <p:cNvPr id="758" name="Google Shape;758;p93"/>
          <p:cNvPicPr preferRelativeResize="0"/>
          <p:nvPr/>
        </p:nvPicPr>
        <p:blipFill>
          <a:blip r:embed="rId3">
            <a:alphaModFix/>
          </a:blip>
          <a:stretch>
            <a:fillRect/>
          </a:stretch>
        </p:blipFill>
        <p:spPr>
          <a:xfrm>
            <a:off x="272850" y="962600"/>
            <a:ext cx="7030500" cy="3954245"/>
          </a:xfrm>
          <a:prstGeom prst="rect">
            <a:avLst/>
          </a:prstGeom>
          <a:noFill/>
          <a:ln>
            <a:noFill/>
          </a:ln>
        </p:spPr>
      </p:pic>
      <p:sp>
        <p:nvSpPr>
          <p:cNvPr id="759" name="Google Shape;759;p93"/>
          <p:cNvSpPr txBox="1"/>
          <p:nvPr/>
        </p:nvSpPr>
        <p:spPr>
          <a:xfrm>
            <a:off x="7303350" y="962600"/>
            <a:ext cx="1840500" cy="27705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200">
                <a:solidFill>
                  <a:srgbClr val="0D0D0D"/>
                </a:solidFill>
                <a:highlight>
                  <a:srgbClr val="FFFFFF"/>
                </a:highlight>
                <a:latin typeface="Roboto"/>
                <a:ea typeface="Roboto"/>
                <a:cs typeface="Roboto"/>
                <a:sym typeface="Roboto"/>
              </a:rPr>
              <a:t>These texts have been transformed into </a:t>
            </a:r>
            <a:r>
              <a:rPr lang="hr" sz="1200" b="1">
                <a:solidFill>
                  <a:srgbClr val="0D0D0D"/>
                </a:solidFill>
                <a:highlight>
                  <a:srgbClr val="FFFFFF"/>
                </a:highlight>
                <a:latin typeface="Roboto"/>
                <a:ea typeface="Roboto"/>
                <a:cs typeface="Roboto"/>
                <a:sym typeface="Roboto"/>
              </a:rPr>
              <a:t>vectors </a:t>
            </a:r>
            <a:r>
              <a:rPr lang="hr" sz="1200">
                <a:solidFill>
                  <a:srgbClr val="0D0D0D"/>
                </a:solidFill>
                <a:highlight>
                  <a:srgbClr val="FFFFFF"/>
                </a:highlight>
                <a:latin typeface="Roboto"/>
                <a:ea typeface="Roboto"/>
                <a:cs typeface="Roboto"/>
                <a:sym typeface="Roboto"/>
              </a:rPr>
              <a:t>using </a:t>
            </a:r>
            <a:r>
              <a:rPr lang="hr" sz="1200" b="1">
                <a:solidFill>
                  <a:srgbClr val="0D0D0D"/>
                </a:solidFill>
                <a:highlight>
                  <a:srgbClr val="FFFFFF"/>
                </a:highlight>
                <a:latin typeface="Roboto"/>
                <a:ea typeface="Roboto"/>
                <a:cs typeface="Roboto"/>
                <a:sym typeface="Roboto"/>
              </a:rPr>
              <a:t>embeddings</a:t>
            </a:r>
            <a:r>
              <a:rPr lang="hr" sz="1200">
                <a:solidFill>
                  <a:srgbClr val="0D0D0D"/>
                </a:solidFill>
                <a:highlight>
                  <a:srgbClr val="FFFFFF"/>
                </a:highlight>
                <a:latin typeface="Roboto"/>
                <a:ea typeface="Roboto"/>
                <a:cs typeface="Roboto"/>
                <a:sym typeface="Roboto"/>
              </a:rPr>
              <a:t>, a process that converts textual information into numerical form, allowing computers to understand and process natural language by capturing the semantic relationships between words and phrases within the context </a:t>
            </a:r>
            <a:endParaRPr sz="1500"/>
          </a:p>
        </p:txBody>
      </p:sp>
      <p:sp>
        <p:nvSpPr>
          <p:cNvPr id="760" name="Google Shape;760;p93"/>
          <p:cNvSpPr/>
          <p:nvPr/>
        </p:nvSpPr>
        <p:spPr>
          <a:xfrm>
            <a:off x="4399450" y="1191200"/>
            <a:ext cx="2733300" cy="1571400"/>
          </a:xfrm>
          <a:prstGeom prst="rect">
            <a:avLst/>
          </a:prstGeom>
          <a:noFill/>
          <a:ln w="38100" cap="flat" cmpd="sng">
            <a:solidFill>
              <a:srgbClr val="CC003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4"/>
          <p:cNvSpPr txBox="1">
            <a:spLocks noGrp="1"/>
          </p:cNvSpPr>
          <p:nvPr>
            <p:ph type="title"/>
          </p:nvPr>
        </p:nvSpPr>
        <p:spPr>
          <a:xfrm>
            <a:off x="1049850" y="2142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Word embeddings</a:t>
            </a:r>
            <a:endParaRPr/>
          </a:p>
        </p:txBody>
      </p:sp>
      <p:sp>
        <p:nvSpPr>
          <p:cNvPr id="766" name="Google Shape;766;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67" name="Google Shape;767;p94"/>
          <p:cNvPicPr preferRelativeResize="0"/>
          <p:nvPr/>
        </p:nvPicPr>
        <p:blipFill rotWithShape="1">
          <a:blip r:embed="rId3">
            <a:alphaModFix/>
          </a:blip>
          <a:srcRect/>
          <a:stretch/>
        </p:blipFill>
        <p:spPr>
          <a:xfrm>
            <a:off x="965526" y="2218100"/>
            <a:ext cx="3966774" cy="2961858"/>
          </a:xfrm>
          <a:prstGeom prst="rect">
            <a:avLst/>
          </a:prstGeom>
          <a:noFill/>
          <a:ln>
            <a:noFill/>
          </a:ln>
        </p:spPr>
      </p:pic>
      <p:pic>
        <p:nvPicPr>
          <p:cNvPr id="768" name="Google Shape;768;p94"/>
          <p:cNvPicPr preferRelativeResize="0"/>
          <p:nvPr/>
        </p:nvPicPr>
        <p:blipFill>
          <a:blip r:embed="rId4">
            <a:alphaModFix/>
          </a:blip>
          <a:stretch>
            <a:fillRect/>
          </a:stretch>
        </p:blipFill>
        <p:spPr>
          <a:xfrm>
            <a:off x="4932301" y="2218100"/>
            <a:ext cx="2961874" cy="2961851"/>
          </a:xfrm>
          <a:prstGeom prst="rect">
            <a:avLst/>
          </a:prstGeom>
          <a:noFill/>
          <a:ln>
            <a:noFill/>
          </a:ln>
        </p:spPr>
      </p:pic>
      <p:pic>
        <p:nvPicPr>
          <p:cNvPr id="769" name="Google Shape;769;p94"/>
          <p:cNvPicPr preferRelativeResize="0"/>
          <p:nvPr/>
        </p:nvPicPr>
        <p:blipFill>
          <a:blip r:embed="rId5">
            <a:alphaModFix/>
          </a:blip>
          <a:stretch>
            <a:fillRect/>
          </a:stretch>
        </p:blipFill>
        <p:spPr>
          <a:xfrm>
            <a:off x="127325" y="733775"/>
            <a:ext cx="5669399" cy="1484325"/>
          </a:xfrm>
          <a:prstGeom prst="rect">
            <a:avLst/>
          </a:prstGeom>
          <a:noFill/>
          <a:ln>
            <a:noFill/>
          </a:ln>
        </p:spPr>
      </p:pic>
      <p:pic>
        <p:nvPicPr>
          <p:cNvPr id="770" name="Google Shape;770;p94"/>
          <p:cNvPicPr preferRelativeResize="0"/>
          <p:nvPr/>
        </p:nvPicPr>
        <p:blipFill rotWithShape="1">
          <a:blip r:embed="rId6">
            <a:alphaModFix/>
          </a:blip>
          <a:srcRect/>
          <a:stretch/>
        </p:blipFill>
        <p:spPr>
          <a:xfrm>
            <a:off x="5800305" y="762000"/>
            <a:ext cx="3191295" cy="1484325"/>
          </a:xfrm>
          <a:prstGeom prst="rect">
            <a:avLst/>
          </a:prstGeom>
          <a:noFill/>
          <a:ln>
            <a:noFill/>
          </a:ln>
        </p:spPr>
      </p:pic>
      <p:pic>
        <p:nvPicPr>
          <p:cNvPr id="771" name="Google Shape;771;p94"/>
          <p:cNvPicPr preferRelativeResize="0"/>
          <p:nvPr/>
        </p:nvPicPr>
        <p:blipFill>
          <a:blip r:embed="rId7">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95"/>
          <p:cNvSpPr txBox="1">
            <a:spLocks noGrp="1"/>
          </p:cNvSpPr>
          <p:nvPr>
            <p:ph type="title"/>
          </p:nvPr>
        </p:nvSpPr>
        <p:spPr>
          <a:xfrm>
            <a:off x="272850" y="1919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Retrieval augmented generation</a:t>
            </a:r>
            <a:endParaRPr/>
          </a:p>
        </p:txBody>
      </p:sp>
      <p:cxnSp>
        <p:nvCxnSpPr>
          <p:cNvPr id="777" name="Google Shape;777;p95"/>
          <p:cNvCxnSpPr/>
          <p:nvPr/>
        </p:nvCxnSpPr>
        <p:spPr>
          <a:xfrm flipH="1">
            <a:off x="3994525" y="2238975"/>
            <a:ext cx="2363700" cy="1393500"/>
          </a:xfrm>
          <a:prstGeom prst="straightConnector1">
            <a:avLst/>
          </a:prstGeom>
          <a:noFill/>
          <a:ln w="9525" cap="flat" cmpd="sng">
            <a:solidFill>
              <a:schemeClr val="dk2"/>
            </a:solidFill>
            <a:prstDash val="solid"/>
            <a:round/>
            <a:headEnd type="none" w="med" len="med"/>
            <a:tailEnd type="triangle" w="med" len="med"/>
          </a:ln>
        </p:spPr>
      </p:cxnSp>
      <p:pic>
        <p:nvPicPr>
          <p:cNvPr id="778" name="Google Shape;778;p95"/>
          <p:cNvPicPr preferRelativeResize="0"/>
          <p:nvPr/>
        </p:nvPicPr>
        <p:blipFill>
          <a:blip r:embed="rId3">
            <a:alphaModFix/>
          </a:blip>
          <a:stretch>
            <a:fillRect/>
          </a:stretch>
        </p:blipFill>
        <p:spPr>
          <a:xfrm>
            <a:off x="272850" y="1494178"/>
            <a:ext cx="6085374" cy="3422672"/>
          </a:xfrm>
          <a:prstGeom prst="rect">
            <a:avLst/>
          </a:prstGeom>
          <a:noFill/>
          <a:ln>
            <a:noFill/>
          </a:ln>
        </p:spPr>
      </p:pic>
      <p:sp>
        <p:nvSpPr>
          <p:cNvPr id="779" name="Google Shape;779;p95"/>
          <p:cNvSpPr txBox="1"/>
          <p:nvPr/>
        </p:nvSpPr>
        <p:spPr>
          <a:xfrm>
            <a:off x="6599838" y="1191200"/>
            <a:ext cx="1840500" cy="3324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200">
                <a:solidFill>
                  <a:srgbClr val="0D0D0D"/>
                </a:solidFill>
                <a:highlight>
                  <a:srgbClr val="FFFFFF"/>
                </a:highlight>
                <a:latin typeface="Roboto"/>
                <a:ea typeface="Roboto"/>
                <a:cs typeface="Roboto"/>
                <a:sym typeface="Roboto"/>
              </a:rPr>
              <a:t>These vectorized representations of texts have been stored in a </a:t>
            </a:r>
            <a:r>
              <a:rPr lang="hr" sz="1200" b="1">
                <a:solidFill>
                  <a:srgbClr val="0D0D0D"/>
                </a:solidFill>
                <a:highlight>
                  <a:srgbClr val="FFFFFF"/>
                </a:highlight>
                <a:latin typeface="Roboto"/>
                <a:ea typeface="Roboto"/>
                <a:cs typeface="Roboto"/>
                <a:sym typeface="Roboto"/>
              </a:rPr>
              <a:t>vector database</a:t>
            </a:r>
            <a:r>
              <a:rPr lang="hr" sz="1200">
                <a:solidFill>
                  <a:srgbClr val="0D0D0D"/>
                </a:solidFill>
                <a:highlight>
                  <a:srgbClr val="FFFFFF"/>
                </a:highlight>
                <a:latin typeface="Roboto"/>
                <a:ea typeface="Roboto"/>
                <a:cs typeface="Roboto"/>
                <a:sym typeface="Roboto"/>
              </a:rPr>
              <a:t>, a specialized type of database designed to efficiently handle the querying and retrieval of high-dimensional vector data. This allows for advanced search capabilities, enabling users to find information based on semantic similarity and content relevance within the corpus</a:t>
            </a:r>
            <a:endParaRPr sz="1500"/>
          </a:p>
        </p:txBody>
      </p:sp>
      <p:sp>
        <p:nvSpPr>
          <p:cNvPr id="780" name="Google Shape;780;p95"/>
          <p:cNvSpPr/>
          <p:nvPr/>
        </p:nvSpPr>
        <p:spPr>
          <a:xfrm>
            <a:off x="4399450" y="1191200"/>
            <a:ext cx="2733300" cy="1571400"/>
          </a:xfrm>
          <a:prstGeom prst="rect">
            <a:avLst/>
          </a:prstGeom>
          <a:noFill/>
          <a:ln w="38100" cap="flat" cmpd="sng">
            <a:solidFill>
              <a:srgbClr val="CC00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781" name="Google Shape;781;p95"/>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Vector databases</a:t>
            </a:r>
            <a:endParaRPr/>
          </a:p>
        </p:txBody>
      </p:sp>
      <p:sp>
        <p:nvSpPr>
          <p:cNvPr id="787" name="Google Shape;787;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88" name="Google Shape;788;p96"/>
          <p:cNvPicPr preferRelativeResize="0"/>
          <p:nvPr/>
        </p:nvPicPr>
        <p:blipFill rotWithShape="1">
          <a:blip r:embed="rId3">
            <a:alphaModFix/>
          </a:blip>
          <a:srcRect/>
          <a:stretch/>
        </p:blipFill>
        <p:spPr>
          <a:xfrm>
            <a:off x="1328050" y="1555426"/>
            <a:ext cx="6156759" cy="3410850"/>
          </a:xfrm>
          <a:prstGeom prst="rect">
            <a:avLst/>
          </a:prstGeom>
          <a:noFill/>
          <a:ln>
            <a:noFill/>
          </a:ln>
        </p:spPr>
      </p:pic>
      <p:pic>
        <p:nvPicPr>
          <p:cNvPr id="789" name="Google Shape;789;p96"/>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pic>
        <p:nvPicPr>
          <p:cNvPr id="158" name="Google Shape;158;p25"/>
          <p:cNvPicPr preferRelativeResize="0"/>
          <p:nvPr/>
        </p:nvPicPr>
        <p:blipFill>
          <a:blip r:embed="rId4">
            <a:alphaModFix/>
          </a:blip>
          <a:stretch>
            <a:fillRect/>
          </a:stretch>
        </p:blipFill>
        <p:spPr>
          <a:xfrm>
            <a:off x="651325" y="0"/>
            <a:ext cx="5831178" cy="4991101"/>
          </a:xfrm>
          <a:prstGeom prst="rect">
            <a:avLst/>
          </a:prstGeom>
          <a:noFill/>
          <a:ln>
            <a:noFill/>
          </a:ln>
        </p:spPr>
      </p:pic>
      <p:sp>
        <p:nvSpPr>
          <p:cNvPr id="159" name="Google Shape;159;p25"/>
          <p:cNvSpPr txBox="1"/>
          <p:nvPr/>
        </p:nvSpPr>
        <p:spPr>
          <a:xfrm rot="5400000">
            <a:off x="5388550" y="2993575"/>
            <a:ext cx="618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a:t>https://ourworldindata.org/artificial-intelligence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7"/>
          <p:cNvSpPr txBox="1">
            <a:spLocks noGrp="1"/>
          </p:cNvSpPr>
          <p:nvPr>
            <p:ph type="title"/>
          </p:nvPr>
        </p:nvSpPr>
        <p:spPr>
          <a:xfrm>
            <a:off x="272850" y="1919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Retrieval augmented generation</a:t>
            </a:r>
            <a:endParaRPr/>
          </a:p>
        </p:txBody>
      </p:sp>
      <p:cxnSp>
        <p:nvCxnSpPr>
          <p:cNvPr id="795" name="Google Shape;795;p97"/>
          <p:cNvCxnSpPr/>
          <p:nvPr/>
        </p:nvCxnSpPr>
        <p:spPr>
          <a:xfrm flipH="1">
            <a:off x="3994525" y="2238975"/>
            <a:ext cx="2363700" cy="1393500"/>
          </a:xfrm>
          <a:prstGeom prst="straightConnector1">
            <a:avLst/>
          </a:prstGeom>
          <a:noFill/>
          <a:ln w="9525" cap="flat" cmpd="sng">
            <a:solidFill>
              <a:schemeClr val="dk2"/>
            </a:solidFill>
            <a:prstDash val="solid"/>
            <a:round/>
            <a:headEnd type="none" w="med" len="med"/>
            <a:tailEnd type="triangle" w="med" len="med"/>
          </a:ln>
        </p:spPr>
      </p:cxnSp>
      <p:pic>
        <p:nvPicPr>
          <p:cNvPr id="796" name="Google Shape;796;p97"/>
          <p:cNvPicPr preferRelativeResize="0"/>
          <p:nvPr/>
        </p:nvPicPr>
        <p:blipFill>
          <a:blip r:embed="rId3">
            <a:alphaModFix/>
          </a:blip>
          <a:stretch>
            <a:fillRect/>
          </a:stretch>
        </p:blipFill>
        <p:spPr>
          <a:xfrm>
            <a:off x="272850" y="1494178"/>
            <a:ext cx="6085374" cy="3422672"/>
          </a:xfrm>
          <a:prstGeom prst="rect">
            <a:avLst/>
          </a:prstGeom>
          <a:noFill/>
          <a:ln>
            <a:noFill/>
          </a:ln>
        </p:spPr>
      </p:pic>
      <p:sp>
        <p:nvSpPr>
          <p:cNvPr id="797" name="Google Shape;797;p97"/>
          <p:cNvSpPr txBox="1"/>
          <p:nvPr/>
        </p:nvSpPr>
        <p:spPr>
          <a:xfrm>
            <a:off x="6358225" y="341100"/>
            <a:ext cx="1840500" cy="4802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sz="1200">
                <a:solidFill>
                  <a:srgbClr val="0D0D0D"/>
                </a:solidFill>
                <a:highlight>
                  <a:srgbClr val="FFFFFF"/>
                </a:highlight>
                <a:latin typeface="Roboto"/>
                <a:ea typeface="Roboto"/>
                <a:cs typeface="Roboto"/>
                <a:sym typeface="Roboto"/>
              </a:rPr>
              <a:t>The value of a well-crafted prompt, query, and properly sized chunks of context lies in their ability to elicit relevant and precise responses from a large language model (LLM). A well-designed prompt guides the LLM to understand the specific nature of the request, while an accurately framed query focuses the model's attention on the desired information. Including the right amount of context ensures the LLM has sufficient background information to generate a response that is not only relevant but also insightful and accurate. </a:t>
            </a:r>
            <a:endParaRPr sz="1500"/>
          </a:p>
        </p:txBody>
      </p:sp>
      <p:sp>
        <p:nvSpPr>
          <p:cNvPr id="798" name="Google Shape;798;p97"/>
          <p:cNvSpPr/>
          <p:nvPr/>
        </p:nvSpPr>
        <p:spPr>
          <a:xfrm>
            <a:off x="1964250" y="3733100"/>
            <a:ext cx="1936500" cy="1088700"/>
          </a:xfrm>
          <a:prstGeom prst="rect">
            <a:avLst/>
          </a:prstGeom>
          <a:noFill/>
          <a:ln w="38100" cap="flat" cmpd="sng">
            <a:solidFill>
              <a:srgbClr val="CC00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799" name="Google Shape;799;p97"/>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8"/>
          <p:cNvSpPr txBox="1">
            <a:spLocks noGrp="1"/>
          </p:cNvSpPr>
          <p:nvPr>
            <p:ph type="title"/>
          </p:nvPr>
        </p:nvSpPr>
        <p:spPr>
          <a:xfrm>
            <a:off x="272850" y="191900"/>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Retrieval augmented generation</a:t>
            </a:r>
            <a:endParaRPr/>
          </a:p>
        </p:txBody>
      </p:sp>
      <p:cxnSp>
        <p:nvCxnSpPr>
          <p:cNvPr id="805" name="Google Shape;805;p98"/>
          <p:cNvCxnSpPr/>
          <p:nvPr/>
        </p:nvCxnSpPr>
        <p:spPr>
          <a:xfrm flipH="1">
            <a:off x="3994525" y="2238975"/>
            <a:ext cx="2363700" cy="1393500"/>
          </a:xfrm>
          <a:prstGeom prst="straightConnector1">
            <a:avLst/>
          </a:prstGeom>
          <a:noFill/>
          <a:ln w="9525" cap="flat" cmpd="sng">
            <a:solidFill>
              <a:schemeClr val="dk2"/>
            </a:solidFill>
            <a:prstDash val="solid"/>
            <a:round/>
            <a:headEnd type="none" w="med" len="med"/>
            <a:tailEnd type="triangle" w="med" len="med"/>
          </a:ln>
        </p:spPr>
      </p:cxnSp>
      <p:pic>
        <p:nvPicPr>
          <p:cNvPr id="806" name="Google Shape;806;p98"/>
          <p:cNvPicPr preferRelativeResize="0"/>
          <p:nvPr/>
        </p:nvPicPr>
        <p:blipFill>
          <a:blip r:embed="rId3">
            <a:alphaModFix/>
          </a:blip>
          <a:stretch>
            <a:fillRect/>
          </a:stretch>
        </p:blipFill>
        <p:spPr>
          <a:xfrm>
            <a:off x="272850" y="962600"/>
            <a:ext cx="7030500" cy="3954245"/>
          </a:xfrm>
          <a:prstGeom prst="rect">
            <a:avLst/>
          </a:prstGeom>
          <a:noFill/>
          <a:ln>
            <a:noFill/>
          </a:ln>
        </p:spPr>
      </p:pic>
      <p:sp>
        <p:nvSpPr>
          <p:cNvPr id="807" name="Google Shape;807;p98"/>
          <p:cNvSpPr txBox="1"/>
          <p:nvPr/>
        </p:nvSpPr>
        <p:spPr>
          <a:xfrm>
            <a:off x="7303350" y="962600"/>
            <a:ext cx="1840500" cy="4180800"/>
          </a:xfrm>
          <a:prstGeom prst="rect">
            <a:avLst/>
          </a:prstGeom>
          <a:solidFill>
            <a:schemeClr val="lt1"/>
          </a:solidFill>
          <a:ln>
            <a:noFill/>
          </a:ln>
        </p:spPr>
        <p:txBody>
          <a:bodyPr spcFirstLastPara="1" wrap="square" lIns="91425" tIns="91425" rIns="91425" bIns="91425" anchor="t" anchorCtr="0">
            <a:normAutofit fontScale="92500"/>
          </a:bodyPr>
          <a:lstStyle/>
          <a:p>
            <a:pPr marL="0" lvl="0" indent="0" algn="l" rtl="0">
              <a:lnSpc>
                <a:spcPct val="175000"/>
              </a:lnSpc>
              <a:spcBef>
                <a:spcPts val="0"/>
              </a:spcBef>
              <a:spcAft>
                <a:spcPts val="0"/>
              </a:spcAft>
              <a:buNone/>
            </a:pPr>
            <a:r>
              <a:rPr lang="hr" sz="1100">
                <a:highlight>
                  <a:srgbClr val="FFFFFF"/>
                </a:highlight>
                <a:latin typeface="Roboto"/>
                <a:ea typeface="Roboto"/>
                <a:cs typeface="Roboto"/>
                <a:sym typeface="Roboto"/>
              </a:rPr>
              <a:t>Sending text, a prompt, or a query to a</a:t>
            </a:r>
            <a:r>
              <a:rPr lang="hr" sz="1100" b="1">
                <a:highlight>
                  <a:srgbClr val="FFFFFF"/>
                </a:highlight>
                <a:latin typeface="Roboto"/>
                <a:ea typeface="Roboto"/>
                <a:cs typeface="Roboto"/>
                <a:sym typeface="Roboto"/>
              </a:rPr>
              <a:t> large language model (LLM) </a:t>
            </a:r>
            <a:r>
              <a:rPr lang="hr" sz="1100">
                <a:highlight>
                  <a:srgbClr val="FFFFFF"/>
                </a:highlight>
                <a:latin typeface="Roboto"/>
                <a:ea typeface="Roboto"/>
                <a:cs typeface="Roboto"/>
                <a:sym typeface="Roboto"/>
              </a:rPr>
              <a:t>underscores the importance of a well-trained LLM for accurate and contextually appropriate responses. The sophistication of the LLM determines its effectiveness in understanding nuances and generating relevant content, highlighting the significance of quality in achieving reliable outcomes.</a:t>
            </a:r>
            <a:endParaRPr sz="1100">
              <a:highlight>
                <a:srgbClr val="FFFFFF"/>
              </a:highlight>
              <a:latin typeface="Roboto"/>
              <a:ea typeface="Roboto"/>
              <a:cs typeface="Roboto"/>
              <a:sym typeface="Roboto"/>
            </a:endParaRPr>
          </a:p>
        </p:txBody>
      </p:sp>
      <p:sp>
        <p:nvSpPr>
          <p:cNvPr id="808" name="Google Shape;808;p98"/>
          <p:cNvSpPr/>
          <p:nvPr/>
        </p:nvSpPr>
        <p:spPr>
          <a:xfrm>
            <a:off x="4254500" y="4025625"/>
            <a:ext cx="2733300" cy="786900"/>
          </a:xfrm>
          <a:prstGeom prst="rect">
            <a:avLst/>
          </a:prstGeom>
          <a:noFill/>
          <a:ln w="38100" cap="flat" cmpd="sng">
            <a:solidFill>
              <a:srgbClr val="CC00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OpenAI asistenti</a:t>
            </a:r>
            <a:endParaRPr/>
          </a:p>
        </p:txBody>
      </p:sp>
      <p:sp>
        <p:nvSpPr>
          <p:cNvPr id="814" name="Google Shape;814;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15" name="Google Shape;815;p99"/>
          <p:cNvPicPr preferRelativeResize="0"/>
          <p:nvPr/>
        </p:nvPicPr>
        <p:blipFill>
          <a:blip r:embed="rId3">
            <a:alphaModFix/>
          </a:blip>
          <a:stretch>
            <a:fillRect/>
          </a:stretch>
        </p:blipFill>
        <p:spPr>
          <a:xfrm>
            <a:off x="0" y="1017717"/>
            <a:ext cx="9143999" cy="445551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19"/>
        <p:cNvGrpSpPr/>
        <p:nvPr/>
      </p:nvGrpSpPr>
      <p:grpSpPr>
        <a:xfrm>
          <a:off x="0" y="0"/>
          <a:ext cx="0" cy="0"/>
          <a:chOff x="0" y="0"/>
          <a:chExt cx="0" cy="0"/>
        </a:xfrm>
      </p:grpSpPr>
      <p:sp>
        <p:nvSpPr>
          <p:cNvPr id="820" name="Google Shape;820;p100"/>
          <p:cNvSpPr txBox="1">
            <a:spLocks noGrp="1"/>
          </p:cNvSpPr>
          <p:nvPr>
            <p:ph type="title"/>
          </p:nvPr>
        </p:nvSpPr>
        <p:spPr>
          <a:xfrm>
            <a:off x="223225" y="87425"/>
            <a:ext cx="8520600"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hr"/>
              <a:t>Colab: OpenAI RAG Assistants</a:t>
            </a:r>
            <a:endParaRPr/>
          </a:p>
        </p:txBody>
      </p:sp>
      <p:sp>
        <p:nvSpPr>
          <p:cNvPr id="821" name="Google Shape;821;p100"/>
          <p:cNvSpPr txBox="1"/>
          <p:nvPr/>
        </p:nvSpPr>
        <p:spPr>
          <a:xfrm>
            <a:off x="4742200" y="174045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3"/>
              </a:rPr>
              <a:t>https://colab.research.google.com/drive/1Bbq3ZPHHhNWrbkMZ3BzpK7f1Ic7tS_jN?usp=sharing</a:t>
            </a:r>
            <a:r>
              <a:rPr lang="hr"/>
              <a:t> </a:t>
            </a:r>
            <a:endParaRPr/>
          </a:p>
        </p:txBody>
      </p:sp>
      <p:pic>
        <p:nvPicPr>
          <p:cNvPr id="822" name="Google Shape;822;p100"/>
          <p:cNvPicPr preferRelativeResize="0"/>
          <p:nvPr/>
        </p:nvPicPr>
        <p:blipFill>
          <a:blip r:embed="rId4">
            <a:alphaModFix/>
          </a:blip>
          <a:stretch>
            <a:fillRect/>
          </a:stretch>
        </p:blipFill>
        <p:spPr>
          <a:xfrm>
            <a:off x="152400" y="721171"/>
            <a:ext cx="4419600" cy="4269930"/>
          </a:xfrm>
          <a:prstGeom prst="rect">
            <a:avLst/>
          </a:prstGeom>
          <a:noFill/>
          <a:ln>
            <a:noFill/>
          </a:ln>
        </p:spPr>
      </p:pic>
      <p:pic>
        <p:nvPicPr>
          <p:cNvPr id="823" name="Google Shape;823;p100"/>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0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29" name="Google Shape;829;p101"/>
          <p:cNvSpPr txBox="1"/>
          <p:nvPr/>
        </p:nvSpPr>
        <p:spPr>
          <a:xfrm>
            <a:off x="2312675"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3"/>
              </a:rPr>
              <a:t>https://liks.ffri.hr:8009/</a:t>
            </a:r>
            <a:r>
              <a:rPr lang="hr"/>
              <a:t> </a:t>
            </a:r>
            <a:endParaRPr/>
          </a:p>
        </p:txBody>
      </p:sp>
      <p:pic>
        <p:nvPicPr>
          <p:cNvPr id="830" name="Google Shape;830;p101"/>
          <p:cNvPicPr preferRelativeResize="0"/>
          <p:nvPr/>
        </p:nvPicPr>
        <p:blipFill>
          <a:blip r:embed="rId4">
            <a:alphaModFix/>
          </a:blip>
          <a:stretch>
            <a:fillRect/>
          </a:stretch>
        </p:blipFill>
        <p:spPr>
          <a:xfrm rot="5400000">
            <a:off x="6290425" y="2325600"/>
            <a:ext cx="5539025" cy="755975"/>
          </a:xfrm>
          <a:prstGeom prst="rect">
            <a:avLst/>
          </a:prstGeom>
          <a:noFill/>
          <a:ln>
            <a:noFill/>
          </a:ln>
        </p:spPr>
      </p:pic>
      <p:pic>
        <p:nvPicPr>
          <p:cNvPr id="831" name="Google Shape;831;p101"/>
          <p:cNvPicPr preferRelativeResize="0"/>
          <p:nvPr/>
        </p:nvPicPr>
        <p:blipFill rotWithShape="1">
          <a:blip r:embed="rId5">
            <a:alphaModFix/>
          </a:blip>
          <a:srcRect/>
          <a:stretch/>
        </p:blipFill>
        <p:spPr>
          <a:xfrm>
            <a:off x="1" y="744575"/>
            <a:ext cx="5100799" cy="4208800"/>
          </a:xfrm>
          <a:prstGeom prst="rect">
            <a:avLst/>
          </a:prstGeom>
          <a:noFill/>
          <a:ln>
            <a:noFill/>
          </a:ln>
        </p:spPr>
      </p:pic>
      <p:pic>
        <p:nvPicPr>
          <p:cNvPr id="832" name="Google Shape;832;p101"/>
          <p:cNvPicPr preferRelativeResize="0"/>
          <p:nvPr/>
        </p:nvPicPr>
        <p:blipFill rotWithShape="1">
          <a:blip r:embed="rId6">
            <a:alphaModFix/>
          </a:blip>
          <a:srcRect/>
          <a:stretch/>
        </p:blipFill>
        <p:spPr>
          <a:xfrm>
            <a:off x="5100799" y="1060031"/>
            <a:ext cx="3315700" cy="3577882"/>
          </a:xfrm>
          <a:prstGeom prst="rect">
            <a:avLst/>
          </a:prstGeom>
          <a:noFill/>
          <a:ln>
            <a:noFill/>
          </a:ln>
        </p:spPr>
      </p:pic>
      <p:sp>
        <p:nvSpPr>
          <p:cNvPr id="833" name="Google Shape;833;p101"/>
          <p:cNvSpPr/>
          <p:nvPr/>
        </p:nvSpPr>
        <p:spPr>
          <a:xfrm>
            <a:off x="3574500" y="2726150"/>
            <a:ext cx="1995000" cy="607500"/>
          </a:xfrm>
          <a:prstGeom prst="rightArrow">
            <a:avLst>
              <a:gd name="adj1" fmla="val 55819"/>
              <a:gd name="adj2" fmla="val 50000"/>
            </a:avLst>
          </a:prstGeom>
          <a:gradFill>
            <a:gsLst>
              <a:gs pos="0">
                <a:srgbClr val="76DBD3"/>
              </a:gs>
              <a:gs pos="100000">
                <a:srgbClr val="DBE390"/>
              </a:gs>
            </a:gsLst>
            <a:lin ang="2700006" scaled="0"/>
          </a:gradFill>
          <a:ln>
            <a:noFill/>
          </a:ln>
        </p:spPr>
        <p:txBody>
          <a:bodyPr spcFirstLastPara="1" wrap="square" lIns="72000" tIns="36000" rIns="73150" bIns="36575" anchor="t" anchorCtr="0">
            <a:noAutofit/>
          </a:bodyPr>
          <a:lstStyle/>
          <a:p>
            <a:pPr marL="357187" marR="0" lvl="0" indent="-230187" algn="l" rtl="0">
              <a:lnSpc>
                <a:spcPct val="100000"/>
              </a:lnSpc>
              <a:spcBef>
                <a:spcPts val="0"/>
              </a:spcBef>
              <a:spcAft>
                <a:spcPts val="0"/>
              </a:spcAft>
              <a:buClr>
                <a:srgbClr val="181818"/>
              </a:buClr>
              <a:buSzPts val="2000"/>
              <a:buFont typeface="Arial"/>
              <a:buNone/>
            </a:pPr>
            <a:endParaRPr sz="2000" b="0" i="0" u="none" strike="noStrike" cap="none">
              <a:solidFill>
                <a:srgbClr val="FFFFFF"/>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837"/>
        <p:cNvGrpSpPr/>
        <p:nvPr/>
      </p:nvGrpSpPr>
      <p:grpSpPr>
        <a:xfrm>
          <a:off x="0" y="0"/>
          <a:ext cx="0" cy="0"/>
          <a:chOff x="0" y="0"/>
          <a:chExt cx="0" cy="0"/>
        </a:xfrm>
      </p:grpSpPr>
      <p:sp>
        <p:nvSpPr>
          <p:cNvPr id="838" name="Google Shape;838;p102"/>
          <p:cNvSpPr txBox="1">
            <a:spLocks noGrp="1"/>
          </p:cNvSpPr>
          <p:nvPr>
            <p:ph type="title"/>
          </p:nvPr>
        </p:nvSpPr>
        <p:spPr>
          <a:xfrm>
            <a:off x="5565075" y="445025"/>
            <a:ext cx="3267300" cy="1511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u="sng">
                <a:solidFill>
                  <a:schemeClr val="hlink"/>
                </a:solidFill>
                <a:hlinkClick r:id="rId3"/>
              </a:rPr>
              <a:t>https://colab.research.google.com/drive/1yshhv0xHzNZ4FPI34b9aJ6KAePsi0223?usp=sharing</a:t>
            </a:r>
            <a:r>
              <a:rPr lang="hr"/>
              <a:t> </a:t>
            </a:r>
            <a:endParaRPr/>
          </a:p>
        </p:txBody>
      </p:sp>
      <p:pic>
        <p:nvPicPr>
          <p:cNvPr id="839" name="Google Shape;839;p102"/>
          <p:cNvPicPr preferRelativeResize="0"/>
          <p:nvPr/>
        </p:nvPicPr>
        <p:blipFill>
          <a:blip r:embed="rId4">
            <a:alphaModFix/>
          </a:blip>
          <a:stretch>
            <a:fillRect/>
          </a:stretch>
        </p:blipFill>
        <p:spPr>
          <a:xfrm>
            <a:off x="152400" y="1170125"/>
            <a:ext cx="4340330" cy="3820975"/>
          </a:xfrm>
          <a:prstGeom prst="rect">
            <a:avLst/>
          </a:prstGeom>
          <a:noFill/>
          <a:ln>
            <a:noFill/>
          </a:ln>
        </p:spPr>
      </p:pic>
      <p:sp>
        <p:nvSpPr>
          <p:cNvPr id="840" name="Google Shape;840;p102"/>
          <p:cNvSpPr txBox="1"/>
          <p:nvPr/>
        </p:nvSpPr>
        <p:spPr>
          <a:xfrm>
            <a:off x="5253375" y="3338375"/>
            <a:ext cx="3579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hr" u="sng">
                <a:solidFill>
                  <a:schemeClr val="hlink"/>
                </a:solidFill>
                <a:hlinkClick r:id="rId5"/>
              </a:rPr>
              <a:t>https://colab.research.google.com/drive/1xh-Q3Ul8aTUNHRSitiEPXYSKLt_wXa3n?usp=sharing</a:t>
            </a:r>
            <a:r>
              <a:rPr lang="hr"/>
              <a:t>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Multimodal capabilities of gpt4o</a:t>
            </a:r>
            <a:endParaRPr/>
          </a:p>
        </p:txBody>
      </p:sp>
      <p:sp>
        <p:nvSpPr>
          <p:cNvPr id="846" name="Google Shape;846;p103"/>
          <p:cNvSpPr txBox="1">
            <a:spLocks noGrp="1"/>
          </p:cNvSpPr>
          <p:nvPr>
            <p:ph type="body" idx="1"/>
          </p:nvPr>
        </p:nvSpPr>
        <p:spPr>
          <a:xfrm>
            <a:off x="6044950" y="1664800"/>
            <a:ext cx="2266500" cy="2652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hr" u="sng">
                <a:solidFill>
                  <a:schemeClr val="hlink"/>
                </a:solidFill>
                <a:hlinkClick r:id="rId3"/>
              </a:rPr>
              <a:t>https://colab.research.google.com/drive/1zMeTrIgDxVdTynujyBcipniN4h3QJw92?usp=sharing</a:t>
            </a:r>
            <a:r>
              <a:rPr lang="hr"/>
              <a:t> </a:t>
            </a:r>
            <a:endParaRPr/>
          </a:p>
        </p:txBody>
      </p:sp>
      <p:pic>
        <p:nvPicPr>
          <p:cNvPr id="847" name="Google Shape;847;p103"/>
          <p:cNvPicPr preferRelativeResize="0"/>
          <p:nvPr/>
        </p:nvPicPr>
        <p:blipFill>
          <a:blip r:embed="rId4">
            <a:alphaModFix/>
          </a:blip>
          <a:stretch>
            <a:fillRect/>
          </a:stretch>
        </p:blipFill>
        <p:spPr>
          <a:xfrm>
            <a:off x="311700" y="1368224"/>
            <a:ext cx="4900275" cy="2652400"/>
          </a:xfrm>
          <a:prstGeom prst="rect">
            <a:avLst/>
          </a:prstGeom>
          <a:noFill/>
          <a:ln>
            <a:noFill/>
          </a:ln>
        </p:spPr>
      </p:pic>
      <p:pic>
        <p:nvPicPr>
          <p:cNvPr id="848" name="Google Shape;848;p103"/>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04"/>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DC1C60"/>
              </a:buClr>
              <a:buSzPts val="3300"/>
              <a:buFont typeface="Arimo"/>
              <a:buNone/>
            </a:pPr>
            <a:r>
              <a:rPr lang="hr"/>
              <a:t>FUTURE OF LLM – AGENTI</a:t>
            </a:r>
            <a:endParaRPr/>
          </a:p>
        </p:txBody>
      </p:sp>
      <p:sp>
        <p:nvSpPr>
          <p:cNvPr id="854" name="Google Shape;854;p104"/>
          <p:cNvSpPr txBox="1"/>
          <p:nvPr/>
        </p:nvSpPr>
        <p:spPr>
          <a:xfrm>
            <a:off x="5208544" y="4664925"/>
            <a:ext cx="3162000" cy="2154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hr" sz="500" u="sng">
                <a:solidFill>
                  <a:schemeClr val="hlink"/>
                </a:solidFill>
                <a:hlinkClick r:id="rId3"/>
              </a:rPr>
              <a:t>https://autogpt.net/the-rise-of-autonomous-agents-preparing-for-the-ai-revolution/</a:t>
            </a:r>
            <a:r>
              <a:rPr lang="hr" sz="500"/>
              <a:t> </a:t>
            </a:r>
            <a:endParaRPr sz="500"/>
          </a:p>
        </p:txBody>
      </p:sp>
      <p:pic>
        <p:nvPicPr>
          <p:cNvPr id="855" name="Google Shape;855;p104"/>
          <p:cNvPicPr preferRelativeResize="0"/>
          <p:nvPr/>
        </p:nvPicPr>
        <p:blipFill>
          <a:blip r:embed="rId4">
            <a:alphaModFix/>
          </a:blip>
          <a:stretch>
            <a:fillRect/>
          </a:stretch>
        </p:blipFill>
        <p:spPr>
          <a:xfrm>
            <a:off x="1546025" y="1425294"/>
            <a:ext cx="4903747" cy="3239633"/>
          </a:xfrm>
          <a:prstGeom prst="rect">
            <a:avLst/>
          </a:prstGeom>
          <a:noFill/>
          <a:ln>
            <a:noFill/>
          </a:ln>
        </p:spPr>
      </p:pic>
      <p:sp>
        <p:nvSpPr>
          <p:cNvPr id="856" name="Google Shape;856;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57" name="Google Shape;857;p104"/>
          <p:cNvPicPr preferRelativeResize="0"/>
          <p:nvPr/>
        </p:nvPicPr>
        <p:blipFill>
          <a:blip r:embed="rId5">
            <a:alphaModFix/>
          </a:blip>
          <a:stretch>
            <a:fillRect/>
          </a:stretch>
        </p:blipFill>
        <p:spPr>
          <a:xfrm rot="5400000">
            <a:off x="6290425" y="2325600"/>
            <a:ext cx="5539025" cy="755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0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endParaRPr/>
          </a:p>
        </p:txBody>
      </p:sp>
      <p:sp>
        <p:nvSpPr>
          <p:cNvPr id="863" name="Google Shape;863;p105"/>
          <p:cNvSpPr txBox="1">
            <a:spLocks noGrp="1"/>
          </p:cNvSpPr>
          <p:nvPr>
            <p:ph type="body" idx="1"/>
          </p:nvPr>
        </p:nvSpPr>
        <p:spPr>
          <a:xfrm>
            <a:off x="628650" y="1268016"/>
            <a:ext cx="7974900" cy="34992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endParaRPr/>
          </a:p>
        </p:txBody>
      </p:sp>
      <p:pic>
        <p:nvPicPr>
          <p:cNvPr id="864" name="Google Shape;864;p105"/>
          <p:cNvPicPr preferRelativeResize="0"/>
          <p:nvPr/>
        </p:nvPicPr>
        <p:blipFill>
          <a:blip r:embed="rId3">
            <a:alphaModFix/>
          </a:blip>
          <a:stretch>
            <a:fillRect/>
          </a:stretch>
        </p:blipFill>
        <p:spPr>
          <a:xfrm>
            <a:off x="0" y="16809"/>
            <a:ext cx="9144000" cy="510988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06"/>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hr"/>
              <a:t>q a</a:t>
            </a:r>
            <a:endParaRPr/>
          </a:p>
        </p:txBody>
      </p:sp>
      <p:sp>
        <p:nvSpPr>
          <p:cNvPr id="870" name="Google Shape;870;p10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hr"/>
              <a:t>Benedikt Perak</a:t>
            </a:r>
            <a:endParaRPr/>
          </a:p>
          <a:p>
            <a:pPr marL="0" lvl="0" indent="0" algn="ctr" rtl="0">
              <a:spcBef>
                <a:spcPts val="1200"/>
              </a:spcBef>
              <a:spcAft>
                <a:spcPts val="0"/>
              </a:spcAft>
              <a:buNone/>
            </a:pPr>
            <a:r>
              <a:rPr lang="hr" u="sng">
                <a:solidFill>
                  <a:schemeClr val="hlink"/>
                </a:solidFill>
                <a:hlinkClick r:id="rId3"/>
              </a:rPr>
              <a:t>bperak@uniri.hr</a:t>
            </a:r>
            <a:endParaRPr/>
          </a:p>
          <a:p>
            <a:pPr marL="0" lvl="0" indent="0" algn="ctr"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p:nvPr/>
        </p:nvSpPr>
        <p:spPr>
          <a:xfrm>
            <a:off x="241900" y="2192250"/>
            <a:ext cx="60054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endParaRPr sz="1100">
              <a:solidFill>
                <a:schemeClr val="dk1"/>
              </a:solidFill>
            </a:endParaRPr>
          </a:p>
        </p:txBody>
      </p:sp>
      <p:pic>
        <p:nvPicPr>
          <p:cNvPr id="165" name="Google Shape;165;p26"/>
          <p:cNvPicPr preferRelativeResize="0"/>
          <p:nvPr/>
        </p:nvPicPr>
        <p:blipFill>
          <a:blip r:embed="rId3">
            <a:alphaModFix/>
          </a:blip>
          <a:stretch>
            <a:fillRect/>
          </a:stretch>
        </p:blipFill>
        <p:spPr>
          <a:xfrm rot="5400000">
            <a:off x="6290425" y="2325600"/>
            <a:ext cx="5539025" cy="755975"/>
          </a:xfrm>
          <a:prstGeom prst="rect">
            <a:avLst/>
          </a:prstGeom>
          <a:noFill/>
          <a:ln>
            <a:noFill/>
          </a:ln>
        </p:spPr>
      </p:pic>
      <p:sp>
        <p:nvSpPr>
          <p:cNvPr id="166" name="Google Shape;16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hr"/>
              <a:t>Large language models</a:t>
            </a:r>
            <a:endParaRPr/>
          </a:p>
        </p:txBody>
      </p:sp>
      <p:sp>
        <p:nvSpPr>
          <p:cNvPr id="167" name="Google Shape;167;p26"/>
          <p:cNvSpPr txBox="1">
            <a:spLocks noGrp="1"/>
          </p:cNvSpPr>
          <p:nvPr>
            <p:ph type="body" idx="1"/>
          </p:nvPr>
        </p:nvSpPr>
        <p:spPr>
          <a:xfrm>
            <a:off x="311700" y="1152475"/>
            <a:ext cx="4499100" cy="2495700"/>
          </a:xfrm>
          <a:prstGeom prst="rect">
            <a:avLst/>
          </a:prstGeom>
        </p:spPr>
        <p:txBody>
          <a:bodyPr spcFirstLastPara="1" wrap="square" lIns="91425" tIns="91425" rIns="91425" bIns="91425" anchor="t" anchorCtr="0">
            <a:spAutoFit/>
          </a:bodyPr>
          <a:lstStyle/>
          <a:p>
            <a:pPr marL="0" lvl="0" indent="0" algn="l" rtl="0">
              <a:spcBef>
                <a:spcPts val="1200"/>
              </a:spcBef>
              <a:spcAft>
                <a:spcPts val="1200"/>
              </a:spcAft>
              <a:buNone/>
            </a:pPr>
            <a:r>
              <a:rPr lang="hr" sz="1100">
                <a:solidFill>
                  <a:schemeClr val="dk1"/>
                </a:solidFill>
              </a:rPr>
              <a:t>A </a:t>
            </a:r>
            <a:r>
              <a:rPr lang="hr" sz="1100" b="1">
                <a:solidFill>
                  <a:schemeClr val="dk1"/>
                </a:solidFill>
              </a:rPr>
              <a:t>Large Language Model (LLM)</a:t>
            </a:r>
            <a:r>
              <a:rPr lang="hr" sz="1100">
                <a:solidFill>
                  <a:schemeClr val="dk1"/>
                </a:solidFill>
              </a:rPr>
              <a:t> is a type of artificial intelligence model designed to understand and generate human-like text. These models are built using deep learning techniques, particularly neural networks with a vast number of parameters—often numbering in the billions. Trained on extensive datasets that include books, articles, websites, and other textual sources, LLMs learn patterns, grammar, context, and even some aspects of reasoning within language. This enables them to perform a wide range of natural language processing tasks such as answering questions, translating languages, summarizing text, and generating coherent and contextually relevant content. Examples of large language models include OpenAI's GPT-3 and GPT-4 and Google's BERT.</a:t>
            </a:r>
            <a:endParaRPr/>
          </a:p>
        </p:txBody>
      </p:sp>
      <p:sp>
        <p:nvSpPr>
          <p:cNvPr id="168" name="Google Shape;168;p26"/>
          <p:cNvSpPr txBox="1"/>
          <p:nvPr/>
        </p:nvSpPr>
        <p:spPr>
          <a:xfrm>
            <a:off x="0" y="3720775"/>
            <a:ext cx="5742900" cy="14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hr" sz="800">
                <a:solidFill>
                  <a:schemeClr val="dk1"/>
                </a:solidFill>
              </a:rPr>
              <a:t>Imagine a </a:t>
            </a:r>
            <a:r>
              <a:rPr lang="hr" sz="800" b="1">
                <a:solidFill>
                  <a:schemeClr val="dk1"/>
                </a:solidFill>
              </a:rPr>
              <a:t>Large Language Model (LLM)</a:t>
            </a:r>
            <a:r>
              <a:rPr lang="hr" sz="800">
                <a:solidFill>
                  <a:schemeClr val="dk1"/>
                </a:solidFill>
              </a:rPr>
              <a:t> as a giant, highly knowledgeable librarian that has read almost all books, articles, and websites in existence. This librarian is capable of:</a:t>
            </a:r>
            <a:endParaRPr sz="800">
              <a:solidFill>
                <a:schemeClr val="dk1"/>
              </a:solidFill>
            </a:endParaRPr>
          </a:p>
          <a:p>
            <a:pPr marL="457200" lvl="0" indent="-279400" algn="l" rtl="0">
              <a:lnSpc>
                <a:spcPct val="115000"/>
              </a:lnSpc>
              <a:spcBef>
                <a:spcPts val="1200"/>
              </a:spcBef>
              <a:spcAft>
                <a:spcPts val="0"/>
              </a:spcAft>
              <a:buClr>
                <a:schemeClr val="dk1"/>
              </a:buClr>
              <a:buSzPts val="800"/>
              <a:buChar char="●"/>
            </a:pPr>
            <a:r>
              <a:rPr lang="hr" sz="800">
                <a:solidFill>
                  <a:schemeClr val="dk1"/>
                </a:solidFill>
              </a:rPr>
              <a:t>Understanding any question you ask.</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hr" sz="800">
                <a:solidFill>
                  <a:schemeClr val="dk1"/>
                </a:solidFill>
              </a:rPr>
              <a:t>Recalling relevant information from all the reading.</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hr" sz="800">
                <a:solidFill>
                  <a:schemeClr val="dk1"/>
                </a:solidFill>
              </a:rPr>
              <a:t>Formulating responses that sound like they come from a well-educated human.</a:t>
            </a:r>
            <a:endParaRPr sz="800">
              <a:solidFill>
                <a:schemeClr val="dk1"/>
              </a:solidFill>
            </a:endParaRPr>
          </a:p>
          <a:p>
            <a:pPr marL="0" lvl="0" indent="0" algn="l" rtl="0">
              <a:lnSpc>
                <a:spcPct val="115000"/>
              </a:lnSpc>
              <a:spcBef>
                <a:spcPts val="1200"/>
              </a:spcBef>
              <a:spcAft>
                <a:spcPts val="1200"/>
              </a:spcAft>
              <a:buNone/>
            </a:pPr>
            <a:r>
              <a:rPr lang="hr" sz="800">
                <a:solidFill>
                  <a:schemeClr val="dk1"/>
                </a:solidFill>
              </a:rPr>
              <a:t>For example, if you ask this librarian, "What are the main causes of climate change?" they won't just provide a dictionary definition. Instead, they synthesize everything they've read into a coherent, informative, and contextually aware response.</a:t>
            </a:r>
            <a:endParaRPr sz="800">
              <a:solidFill>
                <a:schemeClr val="dk1"/>
              </a:solidFill>
            </a:endParaRPr>
          </a:p>
        </p:txBody>
      </p:sp>
      <p:pic>
        <p:nvPicPr>
          <p:cNvPr id="169" name="Google Shape;169;p26"/>
          <p:cNvPicPr preferRelativeResize="0"/>
          <p:nvPr/>
        </p:nvPicPr>
        <p:blipFill>
          <a:blip r:embed="rId4">
            <a:alphaModFix/>
          </a:blip>
          <a:stretch>
            <a:fillRect/>
          </a:stretch>
        </p:blipFill>
        <p:spPr>
          <a:xfrm>
            <a:off x="5742804" y="0"/>
            <a:ext cx="2939144" cy="51435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5334</Words>
  <Application>Microsoft Office PowerPoint</Application>
  <PresentationFormat>On-screen Show (16:9)</PresentationFormat>
  <Paragraphs>372</Paragraphs>
  <Slides>89</Slides>
  <Notes>89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Open Sans</vt:lpstr>
      <vt:lpstr>Courier New</vt:lpstr>
      <vt:lpstr>Arial</vt:lpstr>
      <vt:lpstr>Nunito</vt:lpstr>
      <vt:lpstr>Calibri</vt:lpstr>
      <vt:lpstr>Roboto</vt:lpstr>
      <vt:lpstr>Open Sans Light</vt:lpstr>
      <vt:lpstr>Arimo</vt:lpstr>
      <vt:lpstr>Times New Roman</vt:lpstr>
      <vt:lpstr>Simple Light</vt:lpstr>
      <vt:lpstr>Large Language Models in (Digital) Humanities</vt:lpstr>
      <vt:lpstr>Introduction: Large Language Models in (Digital) Humanities  </vt:lpstr>
      <vt:lpstr>Language </vt:lpstr>
      <vt:lpstr>Evolution of sentience</vt:lpstr>
      <vt:lpstr>Why technology matters?</vt:lpstr>
      <vt:lpstr>Technology of creating Artificial intelligence</vt:lpstr>
      <vt:lpstr>Rise of AI</vt:lpstr>
      <vt:lpstr>PowerPoint Presentation</vt:lpstr>
      <vt:lpstr>Large language models</vt:lpstr>
      <vt:lpstr>LLM stages</vt:lpstr>
      <vt:lpstr>(Classical) NLP</vt:lpstr>
      <vt:lpstr>Classical NLP</vt:lpstr>
      <vt:lpstr>PowerPoint Presentation</vt:lpstr>
      <vt:lpstr>PowerPoint Presentation</vt:lpstr>
      <vt:lpstr>PowerPoint Presentation</vt:lpstr>
      <vt:lpstr>Language modelling</vt:lpstr>
      <vt:lpstr>Language modeling - prediction based on the frequency of sequences -&gt; n-gram </vt:lpstr>
      <vt:lpstr>LLM ngram in literature :)</vt:lpstr>
      <vt:lpstr>PowerPoint Presentation</vt:lpstr>
      <vt:lpstr>Colab: basic Dialogue processes in Python  (say:print, listen:input, memorize:variables, retrieve_knowledge:request_API)</vt:lpstr>
      <vt:lpstr>Colab: Simple bots (Eliza…..)</vt:lpstr>
      <vt:lpstr>Colab: Chatbot system based on character pattern recognition</vt:lpstr>
      <vt:lpstr>From characters to vectors</vt:lpstr>
      <vt:lpstr>Word embeddings</vt:lpstr>
      <vt:lpstr>Word embeddings</vt:lpstr>
      <vt:lpstr>Word embeddings</vt:lpstr>
      <vt:lpstr>Word embeddings</vt:lpstr>
      <vt:lpstr>Word embeddings</vt:lpstr>
      <vt:lpstr>OpenAI Word embeddings</vt:lpstr>
      <vt:lpstr>Development of Language Models after n-grams  </vt:lpstr>
      <vt:lpstr>Transformers</vt:lpstr>
      <vt:lpstr>Colab -4 QA systems based on the vectorized context </vt:lpstr>
      <vt:lpstr>Emergent ability in LLM</vt:lpstr>
      <vt:lpstr>PowerPoint Presentation</vt:lpstr>
      <vt:lpstr>PowerPoint Presentation</vt:lpstr>
      <vt:lpstr>PowerPoint Presentation</vt:lpstr>
      <vt:lpstr>LLM list</vt:lpstr>
      <vt:lpstr> MMLU (Massive Multitask Language Understanding) test</vt:lpstr>
      <vt:lpstr>GPQA Evaluation of LLM</vt:lpstr>
      <vt:lpstr>PowerPoint Presentation</vt:lpstr>
      <vt:lpstr>Open source LLM rankings</vt:lpstr>
      <vt:lpstr>LLM as a web service - providers</vt:lpstr>
      <vt:lpstr>PowerPoint Presentation</vt:lpstr>
      <vt:lpstr>Chat GPT - https://chatgpt.com/ </vt:lpstr>
      <vt:lpstr>Anthropic Claude 3.5.</vt:lpstr>
      <vt:lpstr>Anthropic - Claude Opus</vt:lpstr>
      <vt:lpstr>Llama (Open sourced model) on Groq as a Service provider</vt:lpstr>
      <vt:lpstr>Other LLM as service sites</vt:lpstr>
      <vt:lpstr>LLM API service</vt:lpstr>
      <vt:lpstr>OpenAI API developer platform</vt:lpstr>
      <vt:lpstr>Prompt engineering </vt:lpstr>
      <vt:lpstr>OpenAI API keys</vt:lpstr>
      <vt:lpstr>Open AI API</vt:lpstr>
      <vt:lpstr>Colab - ChatGPT API </vt:lpstr>
      <vt:lpstr>LLM for extraction of information in text</vt:lpstr>
      <vt:lpstr>Tagging</vt:lpstr>
      <vt:lpstr>(LLM) in linguistics: lexical relations</vt:lpstr>
      <vt:lpstr>(LLM) in linguistics:: Figurative language </vt:lpstr>
      <vt:lpstr>(LLM) in linguistics:: Figurative language Figure misli</vt:lpstr>
      <vt:lpstr>(LLM) in Linguistics: reasoning (in dialects)   Perak,Beliga,Meštrović_DIAL_COPAe.pdf</vt:lpstr>
      <vt:lpstr>Multimodality TTS i STT</vt:lpstr>
      <vt:lpstr>LLM modalities</vt:lpstr>
      <vt:lpstr>Mantinjada dataset</vt:lpstr>
      <vt:lpstr>Mantinjada - Pipeline</vt:lpstr>
      <vt:lpstr>Mantinjada -  Speech to Text</vt:lpstr>
      <vt:lpstr>Mantinjada -Transcript</vt:lpstr>
      <vt:lpstr>Mantinjada - Transcript summarization</vt:lpstr>
      <vt:lpstr>Mantinjada - Prompt used for summarization</vt:lpstr>
      <vt:lpstr>Mantinjada - Metadata extraction using GPT-4</vt:lpstr>
      <vt:lpstr>Mantinjada - Metadata extraction using GPT-4: Results  </vt:lpstr>
      <vt:lpstr>5. Mantinjada -App</vt:lpstr>
      <vt:lpstr>RAG: Adding one’s own knowledge to the LLM</vt:lpstr>
      <vt:lpstr>PowerPoint Presentation</vt:lpstr>
      <vt:lpstr>Retrieval augmented generation</vt:lpstr>
      <vt:lpstr>Retrieval augmented generation</vt:lpstr>
      <vt:lpstr>Retrieval augmented generation</vt:lpstr>
      <vt:lpstr>Word embeddings</vt:lpstr>
      <vt:lpstr>Retrieval augmented generation</vt:lpstr>
      <vt:lpstr>Vector databases</vt:lpstr>
      <vt:lpstr>Retrieval augmented generation</vt:lpstr>
      <vt:lpstr>Retrieval augmented generation</vt:lpstr>
      <vt:lpstr>OpenAI asistenti</vt:lpstr>
      <vt:lpstr>Colab: OpenAI RAG Assistants</vt:lpstr>
      <vt:lpstr>PowerPoint Presentation</vt:lpstr>
      <vt:lpstr>https://colab.research.google.com/drive/1yshhv0xHzNZ4FPI34b9aJ6KAePsi0223?usp=sharing </vt:lpstr>
      <vt:lpstr>Multimodal capabilities of gpt4o</vt:lpstr>
      <vt:lpstr>FUTURE OF LLM – AGENTI</vt:lpstr>
      <vt:lpstr>PowerPoint Presentation</vt:lpstr>
      <vt:lpstr>q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Benedikt Perak</cp:lastModifiedBy>
  <cp:revision>1</cp:revision>
  <dcterms:modified xsi:type="dcterms:W3CDTF">2024-11-23T07:15:49Z</dcterms:modified>
</cp:coreProperties>
</file>